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4630400" cy="8229600"/>
  <p:notesSz cx="14630400" cy="8229600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68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userDrawn="1">
  <p:cSld name="Title Slide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693656" y="7398364"/>
            <a:ext cx="3413759" cy="4381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 lang="ru-RU"/>
              <a:t>18.04.2025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4960857" y="7398364"/>
            <a:ext cx="4632959" cy="4381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447257" y="7398364"/>
            <a:ext cx="3413759" cy="4381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 lang="ru-RU"/>
              <a:t>‹#›</a:t>
            </a:fld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>
            <a:lum bright="70000" contrast="-70000"/>
          </a:blip>
          <a:stretch/>
        </p:blipFill>
        <p:spPr bwMode="auto">
          <a:xfrm>
            <a:off x="172006" y="139958"/>
            <a:ext cx="14286386" cy="7908486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4434879" y="4892486"/>
            <a:ext cx="5991065" cy="1123324"/>
          </a:xfrm>
          <a:prstGeom prst="rect">
            <a:avLst/>
          </a:prstGeom>
        </p:spPr>
        <p:txBody>
          <a:bodyPr tIns="0" anchor="t">
            <a:noAutofit/>
          </a:bodyPr>
          <a:lstStyle>
            <a:lvl1pPr marL="0" indent="0" algn="ctr">
              <a:buNone/>
              <a:defRPr sz="2000" b="0" i="0" cap="none" spc="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grpSp>
        <p:nvGrpSpPr>
          <p:cNvPr id="12" name="Группа 11"/>
          <p:cNvGrpSpPr/>
          <p:nvPr userDrawn="1"/>
        </p:nvGrpSpPr>
        <p:grpSpPr bwMode="auto">
          <a:xfrm>
            <a:off x="3858817" y="4544375"/>
            <a:ext cx="6912766" cy="190087"/>
            <a:chOff x="1554559" y="3755494"/>
            <a:chExt cx="9611505" cy="392273"/>
          </a:xfrm>
          <a:solidFill>
            <a:srgbClr val="835A2D"/>
          </a:solidFill>
        </p:grpSpPr>
        <p:sp>
          <p:nvSpPr>
            <p:cNvPr id="5" name="Полилиния 4"/>
            <p:cNvSpPr/>
            <p:nvPr userDrawn="1"/>
          </p:nvSpPr>
          <p:spPr bwMode="auto">
            <a:xfrm>
              <a:off x="1554559" y="3846759"/>
              <a:ext cx="4522178" cy="104871"/>
            </a:xfrm>
            <a:custGeom>
              <a:avLst/>
              <a:gdLst>
                <a:gd name="connsiteX0" fmla="*/ 0 w 3614296"/>
                <a:gd name="connsiteY0" fmla="*/ 161939 h 167495"/>
                <a:gd name="connsiteX1" fmla="*/ 2619375 w 3614296"/>
                <a:gd name="connsiteY1" fmla="*/ 14 h 167495"/>
                <a:gd name="connsiteX2" fmla="*/ 3486150 w 3614296"/>
                <a:gd name="connsiteY2" fmla="*/ 152414 h 167495"/>
                <a:gd name="connsiteX3" fmla="*/ 85725 w 3614296"/>
                <a:gd name="connsiteY3" fmla="*/ 161939 h 167495"/>
                <a:gd name="connsiteX4" fmla="*/ 85725 w 3614296"/>
                <a:gd name="connsiteY4" fmla="*/ 161939 h 167495"/>
                <a:gd name="connsiteX0" fmla="*/ 0 w 3640248"/>
                <a:gd name="connsiteY0" fmla="*/ 161926 h 172898"/>
                <a:gd name="connsiteX1" fmla="*/ 2619375 w 3640248"/>
                <a:gd name="connsiteY1" fmla="*/ 1 h 172898"/>
                <a:gd name="connsiteX2" fmla="*/ 3514853 w 3640248"/>
                <a:gd name="connsiteY2" fmla="*/ 160602 h 172898"/>
                <a:gd name="connsiteX3" fmla="*/ 85725 w 3640248"/>
                <a:gd name="connsiteY3" fmla="*/ 161926 h 172898"/>
                <a:gd name="connsiteX4" fmla="*/ 85725 w 3640248"/>
                <a:gd name="connsiteY4" fmla="*/ 161926 h 172898"/>
                <a:gd name="connsiteX0" fmla="*/ 0 w 3546443"/>
                <a:gd name="connsiteY0" fmla="*/ 161926 h 163813"/>
                <a:gd name="connsiteX1" fmla="*/ 2619375 w 3546443"/>
                <a:gd name="connsiteY1" fmla="*/ 1 h 163813"/>
                <a:gd name="connsiteX2" fmla="*/ 3514853 w 3546443"/>
                <a:gd name="connsiteY2" fmla="*/ 160602 h 163813"/>
                <a:gd name="connsiteX3" fmla="*/ 85725 w 3546443"/>
                <a:gd name="connsiteY3" fmla="*/ 161926 h 163813"/>
                <a:gd name="connsiteX4" fmla="*/ 85725 w 3546443"/>
                <a:gd name="connsiteY4" fmla="*/ 161926 h 163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46443" h="163813" extrusionOk="0">
                  <a:moveTo>
                    <a:pt x="0" y="161926"/>
                  </a:moveTo>
                  <a:cubicBezTo>
                    <a:pt x="1019175" y="81757"/>
                    <a:pt x="2033566" y="222"/>
                    <a:pt x="2619375" y="1"/>
                  </a:cubicBezTo>
                  <a:cubicBezTo>
                    <a:pt x="3205184" y="-220"/>
                    <a:pt x="3674699" y="154116"/>
                    <a:pt x="3514853" y="160602"/>
                  </a:cubicBezTo>
                  <a:cubicBezTo>
                    <a:pt x="3355007" y="167088"/>
                    <a:pt x="657246" y="161705"/>
                    <a:pt x="85725" y="161926"/>
                  </a:cubicBezTo>
                  <a:lnTo>
                    <a:pt x="85725" y="161926"/>
                  </a:lnTo>
                </a:path>
              </a:pathLst>
            </a:custGeom>
            <a:grpFill/>
            <a:ln>
              <a:noFill/>
            </a:ln>
          </p:spPr>
        </p:sp>
        <p:sp>
          <p:nvSpPr>
            <p:cNvPr id="2" name="Полилиния 9"/>
            <p:cNvSpPr/>
            <p:nvPr userDrawn="1"/>
          </p:nvSpPr>
          <p:spPr bwMode="auto">
            <a:xfrm flipV="1">
              <a:off x="1554559" y="3948420"/>
              <a:ext cx="4522178" cy="104873"/>
            </a:xfrm>
            <a:custGeom>
              <a:avLst/>
              <a:gdLst>
                <a:gd name="connsiteX0" fmla="*/ 0 w 3614296"/>
                <a:gd name="connsiteY0" fmla="*/ 161939 h 167495"/>
                <a:gd name="connsiteX1" fmla="*/ 2619375 w 3614296"/>
                <a:gd name="connsiteY1" fmla="*/ 14 h 167495"/>
                <a:gd name="connsiteX2" fmla="*/ 3486150 w 3614296"/>
                <a:gd name="connsiteY2" fmla="*/ 152414 h 167495"/>
                <a:gd name="connsiteX3" fmla="*/ 85725 w 3614296"/>
                <a:gd name="connsiteY3" fmla="*/ 161939 h 167495"/>
                <a:gd name="connsiteX4" fmla="*/ 85725 w 3614296"/>
                <a:gd name="connsiteY4" fmla="*/ 161939 h 167495"/>
                <a:gd name="connsiteX0" fmla="*/ 0 w 3640248"/>
                <a:gd name="connsiteY0" fmla="*/ 161926 h 172898"/>
                <a:gd name="connsiteX1" fmla="*/ 2619375 w 3640248"/>
                <a:gd name="connsiteY1" fmla="*/ 1 h 172898"/>
                <a:gd name="connsiteX2" fmla="*/ 3514853 w 3640248"/>
                <a:gd name="connsiteY2" fmla="*/ 160602 h 172898"/>
                <a:gd name="connsiteX3" fmla="*/ 85725 w 3640248"/>
                <a:gd name="connsiteY3" fmla="*/ 161926 h 172898"/>
                <a:gd name="connsiteX4" fmla="*/ 85725 w 3640248"/>
                <a:gd name="connsiteY4" fmla="*/ 161926 h 172898"/>
                <a:gd name="connsiteX0" fmla="*/ 0 w 3546443"/>
                <a:gd name="connsiteY0" fmla="*/ 161926 h 163813"/>
                <a:gd name="connsiteX1" fmla="*/ 2619375 w 3546443"/>
                <a:gd name="connsiteY1" fmla="*/ 1 h 163813"/>
                <a:gd name="connsiteX2" fmla="*/ 3514853 w 3546443"/>
                <a:gd name="connsiteY2" fmla="*/ 160602 h 163813"/>
                <a:gd name="connsiteX3" fmla="*/ 85725 w 3546443"/>
                <a:gd name="connsiteY3" fmla="*/ 161926 h 163813"/>
                <a:gd name="connsiteX4" fmla="*/ 85725 w 3546443"/>
                <a:gd name="connsiteY4" fmla="*/ 161926 h 163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46443" h="163813" extrusionOk="0">
                  <a:moveTo>
                    <a:pt x="0" y="161926"/>
                  </a:moveTo>
                  <a:cubicBezTo>
                    <a:pt x="1019175" y="81757"/>
                    <a:pt x="2033566" y="222"/>
                    <a:pt x="2619375" y="1"/>
                  </a:cubicBezTo>
                  <a:cubicBezTo>
                    <a:pt x="3205184" y="-220"/>
                    <a:pt x="3674699" y="154116"/>
                    <a:pt x="3514853" y="160602"/>
                  </a:cubicBezTo>
                  <a:cubicBezTo>
                    <a:pt x="3355007" y="167088"/>
                    <a:pt x="657246" y="161705"/>
                    <a:pt x="85725" y="161926"/>
                  </a:cubicBezTo>
                  <a:lnTo>
                    <a:pt x="85725" y="161926"/>
                  </a:lnTo>
                </a:path>
              </a:pathLst>
            </a:custGeom>
            <a:grpFill/>
            <a:ln>
              <a:noFill/>
            </a:ln>
          </p:spPr>
        </p:sp>
        <p:sp>
          <p:nvSpPr>
            <p:cNvPr id="4" name="Овал 7"/>
            <p:cNvSpPr/>
            <p:nvPr userDrawn="1"/>
          </p:nvSpPr>
          <p:spPr bwMode="auto">
            <a:xfrm>
              <a:off x="5987809" y="3850859"/>
              <a:ext cx="201545" cy="201545"/>
            </a:xfrm>
            <a:prstGeom prst="ellipse">
              <a:avLst/>
            </a:prstGeom>
            <a:grpFill/>
            <a:ln>
              <a:noFill/>
            </a:ln>
          </p:spPr>
        </p:sp>
        <p:sp>
          <p:nvSpPr>
            <p:cNvPr id="14" name="Овал 13"/>
            <p:cNvSpPr/>
            <p:nvPr userDrawn="1"/>
          </p:nvSpPr>
          <p:spPr bwMode="auto">
            <a:xfrm>
              <a:off x="6204370" y="3755494"/>
              <a:ext cx="392273" cy="392273"/>
            </a:xfrm>
            <a:prstGeom prst="ellipse">
              <a:avLst/>
            </a:prstGeom>
            <a:grpFill/>
            <a:ln>
              <a:noFill/>
            </a:ln>
          </p:spPr>
        </p:sp>
        <p:grpSp>
          <p:nvGrpSpPr>
            <p:cNvPr id="11" name="Группа 10"/>
            <p:cNvGrpSpPr/>
            <p:nvPr userDrawn="1"/>
          </p:nvGrpSpPr>
          <p:grpSpPr bwMode="auto">
            <a:xfrm flipH="1">
              <a:off x="6596644" y="3845153"/>
              <a:ext cx="4569420" cy="206533"/>
              <a:chOff x="1798399" y="4090599"/>
              <a:chExt cx="4634794" cy="206533"/>
            </a:xfrm>
            <a:grpFill/>
          </p:grpSpPr>
          <p:sp>
            <p:nvSpPr>
              <p:cNvPr id="15" name="Полилиния 14"/>
              <p:cNvSpPr/>
              <p:nvPr userDrawn="1"/>
            </p:nvSpPr>
            <p:spPr bwMode="auto">
              <a:xfrm>
                <a:off x="1798399" y="4090599"/>
                <a:ext cx="4522178" cy="104871"/>
              </a:xfrm>
              <a:custGeom>
                <a:avLst/>
                <a:gdLst>
                  <a:gd name="connsiteX0" fmla="*/ 0 w 3614296"/>
                  <a:gd name="connsiteY0" fmla="*/ 161939 h 167495"/>
                  <a:gd name="connsiteX1" fmla="*/ 2619375 w 3614296"/>
                  <a:gd name="connsiteY1" fmla="*/ 14 h 167495"/>
                  <a:gd name="connsiteX2" fmla="*/ 3486150 w 3614296"/>
                  <a:gd name="connsiteY2" fmla="*/ 152414 h 167495"/>
                  <a:gd name="connsiteX3" fmla="*/ 85725 w 3614296"/>
                  <a:gd name="connsiteY3" fmla="*/ 161939 h 167495"/>
                  <a:gd name="connsiteX4" fmla="*/ 85725 w 3614296"/>
                  <a:gd name="connsiteY4" fmla="*/ 161939 h 167495"/>
                  <a:gd name="connsiteX0" fmla="*/ 0 w 3640248"/>
                  <a:gd name="connsiteY0" fmla="*/ 161926 h 172898"/>
                  <a:gd name="connsiteX1" fmla="*/ 2619375 w 3640248"/>
                  <a:gd name="connsiteY1" fmla="*/ 1 h 172898"/>
                  <a:gd name="connsiteX2" fmla="*/ 3514853 w 3640248"/>
                  <a:gd name="connsiteY2" fmla="*/ 160602 h 172898"/>
                  <a:gd name="connsiteX3" fmla="*/ 85725 w 3640248"/>
                  <a:gd name="connsiteY3" fmla="*/ 161926 h 172898"/>
                  <a:gd name="connsiteX4" fmla="*/ 85725 w 3640248"/>
                  <a:gd name="connsiteY4" fmla="*/ 161926 h 172898"/>
                  <a:gd name="connsiteX0" fmla="*/ 0 w 3546443"/>
                  <a:gd name="connsiteY0" fmla="*/ 161926 h 163813"/>
                  <a:gd name="connsiteX1" fmla="*/ 2619375 w 3546443"/>
                  <a:gd name="connsiteY1" fmla="*/ 1 h 163813"/>
                  <a:gd name="connsiteX2" fmla="*/ 3514853 w 3546443"/>
                  <a:gd name="connsiteY2" fmla="*/ 160602 h 163813"/>
                  <a:gd name="connsiteX3" fmla="*/ 85725 w 3546443"/>
                  <a:gd name="connsiteY3" fmla="*/ 161926 h 163813"/>
                  <a:gd name="connsiteX4" fmla="*/ 85725 w 3546443"/>
                  <a:gd name="connsiteY4" fmla="*/ 161926 h 163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46443" h="163813" extrusionOk="0">
                    <a:moveTo>
                      <a:pt x="0" y="161926"/>
                    </a:moveTo>
                    <a:cubicBezTo>
                      <a:pt x="1019175" y="81757"/>
                      <a:pt x="2033566" y="222"/>
                      <a:pt x="2619375" y="1"/>
                    </a:cubicBezTo>
                    <a:cubicBezTo>
                      <a:pt x="3205184" y="-220"/>
                      <a:pt x="3674699" y="154116"/>
                      <a:pt x="3514853" y="160602"/>
                    </a:cubicBezTo>
                    <a:cubicBezTo>
                      <a:pt x="3355007" y="167088"/>
                      <a:pt x="657246" y="161705"/>
                      <a:pt x="85725" y="161926"/>
                    </a:cubicBezTo>
                    <a:lnTo>
                      <a:pt x="85725" y="161926"/>
                    </a:lnTo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7" name="Полилиния 16"/>
              <p:cNvSpPr/>
              <p:nvPr userDrawn="1"/>
            </p:nvSpPr>
            <p:spPr bwMode="auto">
              <a:xfrm flipV="1">
                <a:off x="1798399" y="4192260"/>
                <a:ext cx="4522178" cy="104873"/>
              </a:xfrm>
              <a:custGeom>
                <a:avLst/>
                <a:gdLst>
                  <a:gd name="connsiteX0" fmla="*/ 0 w 3614296"/>
                  <a:gd name="connsiteY0" fmla="*/ 161939 h 167495"/>
                  <a:gd name="connsiteX1" fmla="*/ 2619375 w 3614296"/>
                  <a:gd name="connsiteY1" fmla="*/ 14 h 167495"/>
                  <a:gd name="connsiteX2" fmla="*/ 3486150 w 3614296"/>
                  <a:gd name="connsiteY2" fmla="*/ 152414 h 167495"/>
                  <a:gd name="connsiteX3" fmla="*/ 85725 w 3614296"/>
                  <a:gd name="connsiteY3" fmla="*/ 161939 h 167495"/>
                  <a:gd name="connsiteX4" fmla="*/ 85725 w 3614296"/>
                  <a:gd name="connsiteY4" fmla="*/ 161939 h 167495"/>
                  <a:gd name="connsiteX0" fmla="*/ 0 w 3640248"/>
                  <a:gd name="connsiteY0" fmla="*/ 161926 h 172898"/>
                  <a:gd name="connsiteX1" fmla="*/ 2619375 w 3640248"/>
                  <a:gd name="connsiteY1" fmla="*/ 1 h 172898"/>
                  <a:gd name="connsiteX2" fmla="*/ 3514853 w 3640248"/>
                  <a:gd name="connsiteY2" fmla="*/ 160602 h 172898"/>
                  <a:gd name="connsiteX3" fmla="*/ 85725 w 3640248"/>
                  <a:gd name="connsiteY3" fmla="*/ 161926 h 172898"/>
                  <a:gd name="connsiteX4" fmla="*/ 85725 w 3640248"/>
                  <a:gd name="connsiteY4" fmla="*/ 161926 h 172898"/>
                  <a:gd name="connsiteX0" fmla="*/ 0 w 3546443"/>
                  <a:gd name="connsiteY0" fmla="*/ 161926 h 163813"/>
                  <a:gd name="connsiteX1" fmla="*/ 2619375 w 3546443"/>
                  <a:gd name="connsiteY1" fmla="*/ 1 h 163813"/>
                  <a:gd name="connsiteX2" fmla="*/ 3514853 w 3546443"/>
                  <a:gd name="connsiteY2" fmla="*/ 160602 h 163813"/>
                  <a:gd name="connsiteX3" fmla="*/ 85725 w 3546443"/>
                  <a:gd name="connsiteY3" fmla="*/ 161926 h 163813"/>
                  <a:gd name="connsiteX4" fmla="*/ 85725 w 3546443"/>
                  <a:gd name="connsiteY4" fmla="*/ 161926 h 163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46443" h="163813" extrusionOk="0">
                    <a:moveTo>
                      <a:pt x="0" y="161926"/>
                    </a:moveTo>
                    <a:cubicBezTo>
                      <a:pt x="1019175" y="81757"/>
                      <a:pt x="2033566" y="222"/>
                      <a:pt x="2619375" y="1"/>
                    </a:cubicBezTo>
                    <a:cubicBezTo>
                      <a:pt x="3205184" y="-220"/>
                      <a:pt x="3674699" y="154116"/>
                      <a:pt x="3514853" y="160602"/>
                    </a:cubicBezTo>
                    <a:cubicBezTo>
                      <a:pt x="3355007" y="167088"/>
                      <a:pt x="657246" y="161705"/>
                      <a:pt x="85725" y="161926"/>
                    </a:cubicBezTo>
                    <a:lnTo>
                      <a:pt x="85725" y="161926"/>
                    </a:lnTo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8" name="Овал 17"/>
              <p:cNvSpPr/>
              <p:nvPr userDrawn="1"/>
            </p:nvSpPr>
            <p:spPr bwMode="auto">
              <a:xfrm>
                <a:off x="6231649" y="4094699"/>
                <a:ext cx="201545" cy="201545"/>
              </a:xfrm>
              <a:prstGeom prst="ellipse">
                <a:avLst/>
              </a:prstGeom>
              <a:grpFill/>
              <a:ln>
                <a:noFill/>
              </a:ln>
            </p:spPr>
          </p:sp>
        </p:grpSp>
      </p:grp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 bwMode="auto">
          <a:xfrm>
            <a:off x="2505169" y="3129991"/>
            <a:ext cx="9677874" cy="964209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</p:spTree>
  </p:cSld>
  <p:clrMapOvr>
    <a:masterClrMapping/>
  </p:clrMapOvr>
  <p:transition spd="med" advClick="0" advTm="2000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693656" y="7398364"/>
            <a:ext cx="3413759" cy="4381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 lang="ru-RU"/>
              <a:t>18.04.2025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4960857" y="7398364"/>
            <a:ext cx="4632959" cy="4381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447257" y="7398364"/>
            <a:ext cx="3413759" cy="4381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 lang="ru-RU"/>
              <a:t>‹#›</a:t>
            </a:fld>
            <a:endParaRPr lang="ru-RU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 bwMode="auto">
          <a:xfrm>
            <a:off x="731519" y="329566"/>
            <a:ext cx="13167359" cy="1371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idx="1"/>
          </p:nvPr>
        </p:nvSpPr>
        <p:spPr bwMode="auto">
          <a:xfrm>
            <a:off x="731519" y="1920241"/>
            <a:ext cx="13167359" cy="54311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</p:spTree>
  </p:cSld>
  <p:clrMapOvr>
    <a:masterClrMapping/>
  </p:clrMapOvr>
  <p:transition spd="med" advClick="0" advTm="2000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secHead" userDrawn="1">
  <p:cSld name="Section Header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>
            <a:lum bright="70000" contrast="-70000"/>
          </a:blip>
          <a:stretch/>
        </p:blipFill>
        <p:spPr bwMode="auto">
          <a:xfrm>
            <a:off x="172006" y="139958"/>
            <a:ext cx="14286386" cy="7908486"/>
          </a:xfrm>
          <a:prstGeom prst="rect">
            <a:avLst/>
          </a:prstGeom>
        </p:spPr>
      </p:pic>
      <p:sp>
        <p:nvSpPr>
          <p:cNvPr id="16" name="Заголовок 1"/>
          <p:cNvSpPr>
            <a:spLocks noGrp="1"/>
          </p:cNvSpPr>
          <p:nvPr>
            <p:ph type="title"/>
          </p:nvPr>
        </p:nvSpPr>
        <p:spPr bwMode="auto">
          <a:xfrm>
            <a:off x="1097279" y="1004055"/>
            <a:ext cx="12435840" cy="120973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20" name="Текст 2"/>
          <p:cNvSpPr>
            <a:spLocks noGrp="1"/>
          </p:cNvSpPr>
          <p:nvPr>
            <p:ph type="body" idx="1"/>
          </p:nvPr>
        </p:nvSpPr>
        <p:spPr bwMode="auto">
          <a:xfrm>
            <a:off x="1155699" y="2473017"/>
            <a:ext cx="12435840" cy="457971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3200">
                <a:solidFill>
                  <a:srgbClr val="603636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1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693656" y="7398364"/>
            <a:ext cx="3413759" cy="438149"/>
          </a:xfrm>
        </p:spPr>
        <p:txBody>
          <a:bodyPr/>
          <a:lstStyle/>
          <a:p>
            <a:pPr>
              <a:defRPr/>
            </a:pPr>
            <a:fld id="{51E84241-D031-42DE-84E4-CC10C30232F4}" type="datetimeFigureOut">
              <a:rPr lang="ru-RU"/>
              <a:t>18.04.2025</a:t>
            </a:fld>
            <a:endParaRPr lang="ru-RU"/>
          </a:p>
        </p:txBody>
      </p:sp>
      <p:sp>
        <p:nvSpPr>
          <p:cNvPr id="22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4960857" y="7398364"/>
            <a:ext cx="4632959" cy="438149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3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0447257" y="7398364"/>
            <a:ext cx="3413759" cy="438149"/>
          </a:xfrm>
        </p:spPr>
        <p:txBody>
          <a:bodyPr/>
          <a:lstStyle/>
          <a:p>
            <a:pPr>
              <a:defRPr/>
            </a:pPr>
            <a:fld id="{6B5AA3AA-5EA9-4976-BF6C-9891F611074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000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731519" y="1920241"/>
            <a:ext cx="6461759" cy="543115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7437119" y="1920241"/>
            <a:ext cx="6461759" cy="543115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1E84241-D031-42DE-84E4-CC10C30232F4}" type="datetimeFigureOut">
              <a:rPr lang="ru-RU"/>
              <a:t>18.04.2025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B5AA3AA-5EA9-4976-BF6C-9891F611074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000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731519" y="1842135"/>
            <a:ext cx="6464300" cy="76771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731519" y="2609848"/>
            <a:ext cx="6464300" cy="474154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7432041" y="1842135"/>
            <a:ext cx="6466839" cy="76771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7432041" y="2609848"/>
            <a:ext cx="6466839" cy="474154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1E84241-D031-42DE-84E4-CC10C30232F4}" type="datetimeFigureOut">
              <a:rPr lang="ru-RU"/>
              <a:t>18.04.2025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B5AA3AA-5EA9-4976-BF6C-9891F611074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000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693656" y="7398364"/>
            <a:ext cx="3413759" cy="4381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 lang="ru-RU"/>
              <a:t>18.04.2025</a:t>
            </a:fld>
            <a:endParaRPr lang="ru-RU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4960857" y="7398364"/>
            <a:ext cx="4632959" cy="4381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447257" y="7398364"/>
            <a:ext cx="3413759" cy="4381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000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693656" y="7398364"/>
            <a:ext cx="3413759" cy="4381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 lang="ru-RU"/>
              <a:t>18.04.2025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4960857" y="7398364"/>
            <a:ext cx="4632959" cy="4381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447257" y="7398364"/>
            <a:ext cx="3413759" cy="4381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000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748071" y="1868150"/>
            <a:ext cx="4813300" cy="139446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720079" y="2300199"/>
            <a:ext cx="8178799" cy="505119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731521" y="3303038"/>
            <a:ext cx="4813300" cy="40483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693656" y="7398364"/>
            <a:ext cx="3413759" cy="4381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 lang="ru-RU"/>
              <a:t>18.04.2025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4960857" y="7398364"/>
            <a:ext cx="4632959" cy="4381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447257" y="7398364"/>
            <a:ext cx="3413759" cy="4381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000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867660" y="5760719"/>
            <a:ext cx="8778239" cy="687139"/>
          </a:xfrm>
        </p:spPr>
        <p:txBody>
          <a:bodyPr anchor="b"/>
          <a:lstStyle>
            <a:lvl1pPr algn="ctr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693656" y="7398364"/>
            <a:ext cx="3413759" cy="4381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 lang="ru-RU"/>
              <a:t>18.04.2025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4960857" y="7398364"/>
            <a:ext cx="4632959" cy="4381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447257" y="7398364"/>
            <a:ext cx="3413759" cy="4381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 lang="ru-RU"/>
              <a:t>‹#›</a:t>
            </a:fld>
            <a:endParaRPr lang="ru-RU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2963534" y="2156550"/>
            <a:ext cx="8703331" cy="360003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47625" cmpd="sng">
            <a:noFill/>
            <a:prstDash val="sysDot"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>
              <a:spcBef>
                <a:spcPts val="398"/>
              </a:spcBef>
              <a:buNone/>
              <a:defRPr lang="en-US" sz="1800" b="0" cap="none" spc="0">
                <a:solidFill>
                  <a:schemeClr val="bg1"/>
                </a:solidFill>
                <a:latin typeface="+mj-lt"/>
                <a:ea typeface="+mj-ea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8" name="Text Placeholder 24"/>
          <p:cNvSpPr>
            <a:spLocks noGrp="1"/>
          </p:cNvSpPr>
          <p:nvPr>
            <p:ph type="body" sz="quarter" idx="13"/>
          </p:nvPr>
        </p:nvSpPr>
        <p:spPr bwMode="auto">
          <a:xfrm>
            <a:off x="2779775" y="6534268"/>
            <a:ext cx="9070847" cy="777686"/>
          </a:xfrm>
          <a:prstGeom prst="rect">
            <a:avLst/>
          </a:prstGeo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600" b="0" i="0" cap="none" spc="28">
                <a:solidFill>
                  <a:srgbClr val="603636"/>
                </a:solidFill>
                <a:latin typeface="+mn-lt"/>
                <a:ea typeface="+mn-ea"/>
                <a:cs typeface="Arial"/>
              </a:defRPr>
            </a:lvl1pPr>
            <a:lvl2pPr marL="171450" indent="1587">
              <a:buNone/>
              <a:defRPr>
                <a:solidFill>
                  <a:schemeClr val="bg2"/>
                </a:solidFill>
              </a:defRPr>
            </a:lvl2pPr>
            <a:lvl3pPr marL="344487" indent="6349">
              <a:buNone/>
              <a:defRPr>
                <a:solidFill>
                  <a:schemeClr val="bg2"/>
                </a:solidFill>
              </a:defRPr>
            </a:lvl3pPr>
            <a:lvl4pPr marL="515937" indent="3174">
              <a:buNone/>
              <a:defRPr>
                <a:solidFill>
                  <a:schemeClr val="bg2"/>
                </a:solidFill>
              </a:defRPr>
            </a:lvl4pPr>
            <a:lvl5pPr marL="688974" indent="-1587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>
              <a:spcBef>
                <a:spcPts val="599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/>
            </a:pPr>
            <a:r>
              <a:rPr lang="ru-RU"/>
              <a:t>Образец текста</a:t>
            </a:r>
            <a:endParaRPr/>
          </a:p>
        </p:txBody>
      </p:sp>
    </p:spTree>
  </p:cSld>
  <p:clrMapOvr>
    <a:masterClrMapping/>
  </p:clrMapOvr>
  <p:transition spd="med" advClick="0" advTm="2000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693656" y="7398364"/>
            <a:ext cx="3413759" cy="4381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 lang="ru-RU"/>
              <a:t>18.04.2025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4960857" y="7398364"/>
            <a:ext cx="4632959" cy="4381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447257" y="7398364"/>
            <a:ext cx="3413759" cy="4381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000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10607040" y="329566"/>
            <a:ext cx="3291839" cy="7021830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731519" y="329566"/>
            <a:ext cx="9631679" cy="7021830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1E84241-D031-42DE-84E4-CC10C30232F4}" type="datetimeFigureOut">
              <a:rPr lang="ru-RU"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B5AA3AA-5EA9-4976-BF6C-9891F611074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000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6" name="Рисунок 25"/>
          <p:cNvPicPr>
            <a:picLocks noChangeAspect="1"/>
          </p:cNvPicPr>
          <p:nvPr/>
        </p:nvPicPr>
        <p:blipFill>
          <a:blip r:embed="rId14">
            <a:lum bright="70000" contrast="-70000"/>
          </a:blip>
          <a:stretch/>
        </p:blipFill>
        <p:spPr bwMode="auto">
          <a:xfrm>
            <a:off x="172006" y="139958"/>
            <a:ext cx="14286386" cy="7908486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5"/>
          <a:stretch/>
        </p:blipFill>
        <p:spPr bwMode="auto">
          <a:xfrm>
            <a:off x="-173631" y="-29009"/>
            <a:ext cx="14977663" cy="1846358"/>
          </a:xfrm>
          <a:prstGeom prst="rect">
            <a:avLst/>
          </a:prstGeom>
        </p:spPr>
      </p:pic>
      <p:grpSp>
        <p:nvGrpSpPr>
          <p:cNvPr id="77" name="Группа 76"/>
          <p:cNvGrpSpPr/>
          <p:nvPr/>
        </p:nvGrpSpPr>
        <p:grpSpPr bwMode="auto">
          <a:xfrm>
            <a:off x="5037609" y="1288887"/>
            <a:ext cx="4555179" cy="147215"/>
            <a:chOff x="1554559" y="3755494"/>
            <a:chExt cx="9611505" cy="392273"/>
          </a:xfrm>
          <a:solidFill>
            <a:srgbClr val="835A2D"/>
          </a:solidFill>
        </p:grpSpPr>
        <p:sp>
          <p:nvSpPr>
            <p:cNvPr id="78" name="Полилиния 77"/>
            <p:cNvSpPr/>
            <p:nvPr userDrawn="1"/>
          </p:nvSpPr>
          <p:spPr bwMode="auto">
            <a:xfrm>
              <a:off x="1554559" y="3846759"/>
              <a:ext cx="4522178" cy="104871"/>
            </a:xfrm>
            <a:custGeom>
              <a:avLst/>
              <a:gdLst>
                <a:gd name="connsiteX0" fmla="*/ 0 w 3614296"/>
                <a:gd name="connsiteY0" fmla="*/ 161939 h 167495"/>
                <a:gd name="connsiteX1" fmla="*/ 2619375 w 3614296"/>
                <a:gd name="connsiteY1" fmla="*/ 14 h 167495"/>
                <a:gd name="connsiteX2" fmla="*/ 3486150 w 3614296"/>
                <a:gd name="connsiteY2" fmla="*/ 152414 h 167495"/>
                <a:gd name="connsiteX3" fmla="*/ 85725 w 3614296"/>
                <a:gd name="connsiteY3" fmla="*/ 161939 h 167495"/>
                <a:gd name="connsiteX4" fmla="*/ 85725 w 3614296"/>
                <a:gd name="connsiteY4" fmla="*/ 161939 h 167495"/>
                <a:gd name="connsiteX0" fmla="*/ 0 w 3640248"/>
                <a:gd name="connsiteY0" fmla="*/ 161926 h 172898"/>
                <a:gd name="connsiteX1" fmla="*/ 2619375 w 3640248"/>
                <a:gd name="connsiteY1" fmla="*/ 1 h 172898"/>
                <a:gd name="connsiteX2" fmla="*/ 3514853 w 3640248"/>
                <a:gd name="connsiteY2" fmla="*/ 160602 h 172898"/>
                <a:gd name="connsiteX3" fmla="*/ 85725 w 3640248"/>
                <a:gd name="connsiteY3" fmla="*/ 161926 h 172898"/>
                <a:gd name="connsiteX4" fmla="*/ 85725 w 3640248"/>
                <a:gd name="connsiteY4" fmla="*/ 161926 h 172898"/>
                <a:gd name="connsiteX0" fmla="*/ 0 w 3546443"/>
                <a:gd name="connsiteY0" fmla="*/ 161926 h 163813"/>
                <a:gd name="connsiteX1" fmla="*/ 2619375 w 3546443"/>
                <a:gd name="connsiteY1" fmla="*/ 1 h 163813"/>
                <a:gd name="connsiteX2" fmla="*/ 3514853 w 3546443"/>
                <a:gd name="connsiteY2" fmla="*/ 160602 h 163813"/>
                <a:gd name="connsiteX3" fmla="*/ 85725 w 3546443"/>
                <a:gd name="connsiteY3" fmla="*/ 161926 h 163813"/>
                <a:gd name="connsiteX4" fmla="*/ 85725 w 3546443"/>
                <a:gd name="connsiteY4" fmla="*/ 161926 h 163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46443" h="163813" extrusionOk="0">
                  <a:moveTo>
                    <a:pt x="0" y="161926"/>
                  </a:moveTo>
                  <a:cubicBezTo>
                    <a:pt x="1019175" y="81757"/>
                    <a:pt x="2033566" y="222"/>
                    <a:pt x="2619375" y="1"/>
                  </a:cubicBezTo>
                  <a:cubicBezTo>
                    <a:pt x="3205184" y="-220"/>
                    <a:pt x="3674699" y="154116"/>
                    <a:pt x="3514853" y="160602"/>
                  </a:cubicBezTo>
                  <a:cubicBezTo>
                    <a:pt x="3355007" y="167088"/>
                    <a:pt x="657246" y="161705"/>
                    <a:pt x="85725" y="161926"/>
                  </a:cubicBezTo>
                  <a:lnTo>
                    <a:pt x="85725" y="161926"/>
                  </a:lnTo>
                </a:path>
              </a:pathLst>
            </a:custGeom>
            <a:grpFill/>
            <a:ln>
              <a:noFill/>
            </a:ln>
          </p:spPr>
        </p:sp>
        <p:sp>
          <p:nvSpPr>
            <p:cNvPr id="79" name="Полилиния 78"/>
            <p:cNvSpPr/>
            <p:nvPr userDrawn="1"/>
          </p:nvSpPr>
          <p:spPr bwMode="auto">
            <a:xfrm flipV="1">
              <a:off x="1554559" y="3948420"/>
              <a:ext cx="4522178" cy="104873"/>
            </a:xfrm>
            <a:custGeom>
              <a:avLst/>
              <a:gdLst>
                <a:gd name="connsiteX0" fmla="*/ 0 w 3614296"/>
                <a:gd name="connsiteY0" fmla="*/ 161939 h 167495"/>
                <a:gd name="connsiteX1" fmla="*/ 2619375 w 3614296"/>
                <a:gd name="connsiteY1" fmla="*/ 14 h 167495"/>
                <a:gd name="connsiteX2" fmla="*/ 3486150 w 3614296"/>
                <a:gd name="connsiteY2" fmla="*/ 152414 h 167495"/>
                <a:gd name="connsiteX3" fmla="*/ 85725 w 3614296"/>
                <a:gd name="connsiteY3" fmla="*/ 161939 h 167495"/>
                <a:gd name="connsiteX4" fmla="*/ 85725 w 3614296"/>
                <a:gd name="connsiteY4" fmla="*/ 161939 h 167495"/>
                <a:gd name="connsiteX0" fmla="*/ 0 w 3640248"/>
                <a:gd name="connsiteY0" fmla="*/ 161926 h 172898"/>
                <a:gd name="connsiteX1" fmla="*/ 2619375 w 3640248"/>
                <a:gd name="connsiteY1" fmla="*/ 1 h 172898"/>
                <a:gd name="connsiteX2" fmla="*/ 3514853 w 3640248"/>
                <a:gd name="connsiteY2" fmla="*/ 160602 h 172898"/>
                <a:gd name="connsiteX3" fmla="*/ 85725 w 3640248"/>
                <a:gd name="connsiteY3" fmla="*/ 161926 h 172898"/>
                <a:gd name="connsiteX4" fmla="*/ 85725 w 3640248"/>
                <a:gd name="connsiteY4" fmla="*/ 161926 h 172898"/>
                <a:gd name="connsiteX0" fmla="*/ 0 w 3546443"/>
                <a:gd name="connsiteY0" fmla="*/ 161926 h 163813"/>
                <a:gd name="connsiteX1" fmla="*/ 2619375 w 3546443"/>
                <a:gd name="connsiteY1" fmla="*/ 1 h 163813"/>
                <a:gd name="connsiteX2" fmla="*/ 3514853 w 3546443"/>
                <a:gd name="connsiteY2" fmla="*/ 160602 h 163813"/>
                <a:gd name="connsiteX3" fmla="*/ 85725 w 3546443"/>
                <a:gd name="connsiteY3" fmla="*/ 161926 h 163813"/>
                <a:gd name="connsiteX4" fmla="*/ 85725 w 3546443"/>
                <a:gd name="connsiteY4" fmla="*/ 161926 h 163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46443" h="163813" extrusionOk="0">
                  <a:moveTo>
                    <a:pt x="0" y="161926"/>
                  </a:moveTo>
                  <a:cubicBezTo>
                    <a:pt x="1019175" y="81757"/>
                    <a:pt x="2033566" y="222"/>
                    <a:pt x="2619375" y="1"/>
                  </a:cubicBezTo>
                  <a:cubicBezTo>
                    <a:pt x="3205184" y="-220"/>
                    <a:pt x="3674699" y="154116"/>
                    <a:pt x="3514853" y="160602"/>
                  </a:cubicBezTo>
                  <a:cubicBezTo>
                    <a:pt x="3355007" y="167088"/>
                    <a:pt x="657246" y="161705"/>
                    <a:pt x="85725" y="161926"/>
                  </a:cubicBezTo>
                  <a:lnTo>
                    <a:pt x="85725" y="161926"/>
                  </a:lnTo>
                </a:path>
              </a:pathLst>
            </a:custGeom>
            <a:grpFill/>
            <a:ln>
              <a:noFill/>
            </a:ln>
          </p:spPr>
        </p:sp>
        <p:sp>
          <p:nvSpPr>
            <p:cNvPr id="80" name="Овал 79"/>
            <p:cNvSpPr/>
            <p:nvPr userDrawn="1"/>
          </p:nvSpPr>
          <p:spPr bwMode="auto">
            <a:xfrm>
              <a:off x="5987809" y="3850859"/>
              <a:ext cx="201545" cy="201545"/>
            </a:xfrm>
            <a:prstGeom prst="ellipse">
              <a:avLst/>
            </a:prstGeom>
            <a:grpFill/>
            <a:ln>
              <a:noFill/>
            </a:ln>
          </p:spPr>
        </p:sp>
        <p:sp>
          <p:nvSpPr>
            <p:cNvPr id="81" name="Овал 80"/>
            <p:cNvSpPr/>
            <p:nvPr userDrawn="1"/>
          </p:nvSpPr>
          <p:spPr bwMode="auto">
            <a:xfrm>
              <a:off x="6204370" y="3755494"/>
              <a:ext cx="392273" cy="392273"/>
            </a:xfrm>
            <a:prstGeom prst="ellipse">
              <a:avLst/>
            </a:prstGeom>
            <a:grpFill/>
            <a:ln>
              <a:noFill/>
            </a:ln>
          </p:spPr>
        </p:sp>
        <p:grpSp>
          <p:nvGrpSpPr>
            <p:cNvPr id="82" name="Группа 81"/>
            <p:cNvGrpSpPr/>
            <p:nvPr userDrawn="1"/>
          </p:nvGrpSpPr>
          <p:grpSpPr bwMode="auto">
            <a:xfrm flipH="1">
              <a:off x="6596644" y="3845153"/>
              <a:ext cx="4569420" cy="206533"/>
              <a:chOff x="1798399" y="4090599"/>
              <a:chExt cx="4634794" cy="206533"/>
            </a:xfrm>
            <a:grpFill/>
          </p:grpSpPr>
          <p:sp>
            <p:nvSpPr>
              <p:cNvPr id="83" name="Полилиния 82"/>
              <p:cNvSpPr/>
              <p:nvPr userDrawn="1"/>
            </p:nvSpPr>
            <p:spPr bwMode="auto">
              <a:xfrm>
                <a:off x="1798399" y="4090599"/>
                <a:ext cx="4522178" cy="104871"/>
              </a:xfrm>
              <a:custGeom>
                <a:avLst/>
                <a:gdLst>
                  <a:gd name="connsiteX0" fmla="*/ 0 w 3614296"/>
                  <a:gd name="connsiteY0" fmla="*/ 161939 h 167495"/>
                  <a:gd name="connsiteX1" fmla="*/ 2619375 w 3614296"/>
                  <a:gd name="connsiteY1" fmla="*/ 14 h 167495"/>
                  <a:gd name="connsiteX2" fmla="*/ 3486150 w 3614296"/>
                  <a:gd name="connsiteY2" fmla="*/ 152414 h 167495"/>
                  <a:gd name="connsiteX3" fmla="*/ 85725 w 3614296"/>
                  <a:gd name="connsiteY3" fmla="*/ 161939 h 167495"/>
                  <a:gd name="connsiteX4" fmla="*/ 85725 w 3614296"/>
                  <a:gd name="connsiteY4" fmla="*/ 161939 h 167495"/>
                  <a:gd name="connsiteX0" fmla="*/ 0 w 3640248"/>
                  <a:gd name="connsiteY0" fmla="*/ 161926 h 172898"/>
                  <a:gd name="connsiteX1" fmla="*/ 2619375 w 3640248"/>
                  <a:gd name="connsiteY1" fmla="*/ 1 h 172898"/>
                  <a:gd name="connsiteX2" fmla="*/ 3514853 w 3640248"/>
                  <a:gd name="connsiteY2" fmla="*/ 160602 h 172898"/>
                  <a:gd name="connsiteX3" fmla="*/ 85725 w 3640248"/>
                  <a:gd name="connsiteY3" fmla="*/ 161926 h 172898"/>
                  <a:gd name="connsiteX4" fmla="*/ 85725 w 3640248"/>
                  <a:gd name="connsiteY4" fmla="*/ 161926 h 172898"/>
                  <a:gd name="connsiteX0" fmla="*/ 0 w 3546443"/>
                  <a:gd name="connsiteY0" fmla="*/ 161926 h 163813"/>
                  <a:gd name="connsiteX1" fmla="*/ 2619375 w 3546443"/>
                  <a:gd name="connsiteY1" fmla="*/ 1 h 163813"/>
                  <a:gd name="connsiteX2" fmla="*/ 3514853 w 3546443"/>
                  <a:gd name="connsiteY2" fmla="*/ 160602 h 163813"/>
                  <a:gd name="connsiteX3" fmla="*/ 85725 w 3546443"/>
                  <a:gd name="connsiteY3" fmla="*/ 161926 h 163813"/>
                  <a:gd name="connsiteX4" fmla="*/ 85725 w 3546443"/>
                  <a:gd name="connsiteY4" fmla="*/ 161926 h 163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46443" h="163813" extrusionOk="0">
                    <a:moveTo>
                      <a:pt x="0" y="161926"/>
                    </a:moveTo>
                    <a:cubicBezTo>
                      <a:pt x="1019175" y="81757"/>
                      <a:pt x="2033566" y="222"/>
                      <a:pt x="2619375" y="1"/>
                    </a:cubicBezTo>
                    <a:cubicBezTo>
                      <a:pt x="3205184" y="-220"/>
                      <a:pt x="3674699" y="154116"/>
                      <a:pt x="3514853" y="160602"/>
                    </a:cubicBezTo>
                    <a:cubicBezTo>
                      <a:pt x="3355007" y="167088"/>
                      <a:pt x="657246" y="161705"/>
                      <a:pt x="85725" y="161926"/>
                    </a:cubicBezTo>
                    <a:lnTo>
                      <a:pt x="85725" y="161926"/>
                    </a:lnTo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84" name="Полилиния 83"/>
              <p:cNvSpPr/>
              <p:nvPr userDrawn="1"/>
            </p:nvSpPr>
            <p:spPr bwMode="auto">
              <a:xfrm flipV="1">
                <a:off x="1798399" y="4192260"/>
                <a:ext cx="4522178" cy="104873"/>
              </a:xfrm>
              <a:custGeom>
                <a:avLst/>
                <a:gdLst>
                  <a:gd name="connsiteX0" fmla="*/ 0 w 3614296"/>
                  <a:gd name="connsiteY0" fmla="*/ 161939 h 167495"/>
                  <a:gd name="connsiteX1" fmla="*/ 2619375 w 3614296"/>
                  <a:gd name="connsiteY1" fmla="*/ 14 h 167495"/>
                  <a:gd name="connsiteX2" fmla="*/ 3486150 w 3614296"/>
                  <a:gd name="connsiteY2" fmla="*/ 152414 h 167495"/>
                  <a:gd name="connsiteX3" fmla="*/ 85725 w 3614296"/>
                  <a:gd name="connsiteY3" fmla="*/ 161939 h 167495"/>
                  <a:gd name="connsiteX4" fmla="*/ 85725 w 3614296"/>
                  <a:gd name="connsiteY4" fmla="*/ 161939 h 167495"/>
                  <a:gd name="connsiteX0" fmla="*/ 0 w 3640248"/>
                  <a:gd name="connsiteY0" fmla="*/ 161926 h 172898"/>
                  <a:gd name="connsiteX1" fmla="*/ 2619375 w 3640248"/>
                  <a:gd name="connsiteY1" fmla="*/ 1 h 172898"/>
                  <a:gd name="connsiteX2" fmla="*/ 3514853 w 3640248"/>
                  <a:gd name="connsiteY2" fmla="*/ 160602 h 172898"/>
                  <a:gd name="connsiteX3" fmla="*/ 85725 w 3640248"/>
                  <a:gd name="connsiteY3" fmla="*/ 161926 h 172898"/>
                  <a:gd name="connsiteX4" fmla="*/ 85725 w 3640248"/>
                  <a:gd name="connsiteY4" fmla="*/ 161926 h 172898"/>
                  <a:gd name="connsiteX0" fmla="*/ 0 w 3546443"/>
                  <a:gd name="connsiteY0" fmla="*/ 161926 h 163813"/>
                  <a:gd name="connsiteX1" fmla="*/ 2619375 w 3546443"/>
                  <a:gd name="connsiteY1" fmla="*/ 1 h 163813"/>
                  <a:gd name="connsiteX2" fmla="*/ 3514853 w 3546443"/>
                  <a:gd name="connsiteY2" fmla="*/ 160602 h 163813"/>
                  <a:gd name="connsiteX3" fmla="*/ 85725 w 3546443"/>
                  <a:gd name="connsiteY3" fmla="*/ 161926 h 163813"/>
                  <a:gd name="connsiteX4" fmla="*/ 85725 w 3546443"/>
                  <a:gd name="connsiteY4" fmla="*/ 161926 h 163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46443" h="163813" extrusionOk="0">
                    <a:moveTo>
                      <a:pt x="0" y="161926"/>
                    </a:moveTo>
                    <a:cubicBezTo>
                      <a:pt x="1019175" y="81757"/>
                      <a:pt x="2033566" y="222"/>
                      <a:pt x="2619375" y="1"/>
                    </a:cubicBezTo>
                    <a:cubicBezTo>
                      <a:pt x="3205184" y="-220"/>
                      <a:pt x="3674699" y="154116"/>
                      <a:pt x="3514853" y="160602"/>
                    </a:cubicBezTo>
                    <a:cubicBezTo>
                      <a:pt x="3355007" y="167088"/>
                      <a:pt x="657246" y="161705"/>
                      <a:pt x="85725" y="161926"/>
                    </a:cubicBezTo>
                    <a:lnTo>
                      <a:pt x="85725" y="161926"/>
                    </a:lnTo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85" name="Овал 84"/>
              <p:cNvSpPr/>
              <p:nvPr userDrawn="1"/>
            </p:nvSpPr>
            <p:spPr bwMode="auto">
              <a:xfrm>
                <a:off x="6231649" y="4094699"/>
                <a:ext cx="201545" cy="201545"/>
              </a:xfrm>
              <a:prstGeom prst="ellipse">
                <a:avLst/>
              </a:prstGeom>
              <a:grpFill/>
              <a:ln>
                <a:noFill/>
              </a:ln>
            </p:spPr>
          </p:sp>
        </p:grpSp>
      </p:grpSp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>
          <a:xfrm>
            <a:off x="2476262" y="329566"/>
            <a:ext cx="9677874" cy="9642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 bwMode="auto">
          <a:xfrm>
            <a:off x="1093708" y="2127378"/>
            <a:ext cx="12442982" cy="52709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16" name="Дата 4"/>
          <p:cNvSpPr>
            <a:spLocks noGrp="1"/>
          </p:cNvSpPr>
          <p:nvPr>
            <p:ph type="dt" sz="half" idx="2"/>
          </p:nvPr>
        </p:nvSpPr>
        <p:spPr bwMode="auto">
          <a:xfrm>
            <a:off x="693656" y="7398364"/>
            <a:ext cx="3413759" cy="4381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 lang="ru-RU"/>
              <a:t>18.04.2025</a:t>
            </a:fld>
            <a:endParaRPr lang="ru-RU"/>
          </a:p>
        </p:txBody>
      </p:sp>
      <p:sp>
        <p:nvSpPr>
          <p:cNvPr id="17" name="Нижний колонтитул 5"/>
          <p:cNvSpPr>
            <a:spLocks noGrp="1"/>
          </p:cNvSpPr>
          <p:nvPr>
            <p:ph type="ftr" sz="quarter" idx="3"/>
          </p:nvPr>
        </p:nvSpPr>
        <p:spPr bwMode="auto">
          <a:xfrm>
            <a:off x="4960857" y="7398364"/>
            <a:ext cx="4632959" cy="4381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6"/>
          <p:cNvSpPr>
            <a:spLocks noGrp="1"/>
          </p:cNvSpPr>
          <p:nvPr>
            <p:ph type="sldNum" sz="quarter" idx="4"/>
          </p:nvPr>
        </p:nvSpPr>
        <p:spPr bwMode="auto">
          <a:xfrm>
            <a:off x="10447257" y="7398364"/>
            <a:ext cx="3413759" cy="4381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 lang="ru-RU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Click="0" advTm="2000">
    <p:pull/>
  </p:transition>
  <p:hf sldNum="0" hdr="0" ftr="0" dt="0"/>
  <p:txStyles>
    <p:titleStyle>
      <a:lvl1pPr algn="ctr" defTabSz="914400">
        <a:spcBef>
          <a:spcPts val="398"/>
        </a:spcBef>
        <a:buNone/>
        <a:defRPr sz="3200" b="1" cap="none" spc="0">
          <a:solidFill>
            <a:schemeClr val="accent2">
              <a:lumMod val="50000"/>
            </a:schemeClr>
          </a:solidFill>
          <a:latin typeface="+mj-lt"/>
          <a:ea typeface="+mj-ea"/>
          <a:cs typeface="Arial"/>
        </a:defRPr>
      </a:lvl1pPr>
    </p:titleStyle>
    <p:bodyStyle>
      <a:lvl1pPr marL="355599" indent="-355599" algn="l" defTabSz="914400">
        <a:lnSpc>
          <a:spcPct val="100000"/>
        </a:lnSpc>
        <a:spcBef>
          <a:spcPts val="599"/>
        </a:spcBef>
        <a:spcAft>
          <a:spcPts val="0"/>
        </a:spcAft>
        <a:buClr>
          <a:schemeClr val="accent1"/>
        </a:buClr>
        <a:buFont typeface="Wingdings"/>
        <a:buChar char="v"/>
        <a:defRPr sz="2800" b="0" i="0" cap="none" spc="28">
          <a:solidFill>
            <a:srgbClr val="603636"/>
          </a:solidFill>
          <a:latin typeface="+mn-lt"/>
          <a:ea typeface="+mn-ea"/>
          <a:cs typeface="Arial"/>
        </a:defRPr>
      </a:lvl1pPr>
      <a:lvl2pPr marL="903287" indent="-355599" algn="l" defTabSz="914400">
        <a:lnSpc>
          <a:spcPct val="100000"/>
        </a:lnSpc>
        <a:spcBef>
          <a:spcPts val="1199"/>
        </a:spcBef>
        <a:buClr>
          <a:schemeClr val="accent1"/>
        </a:buClr>
        <a:buFont typeface="Courier New"/>
        <a:buChar char="o"/>
        <a:defRPr sz="2400">
          <a:solidFill>
            <a:srgbClr val="835A2D"/>
          </a:solidFill>
          <a:latin typeface="+mn-lt"/>
          <a:ea typeface="+mn-ea"/>
          <a:cs typeface="Arial"/>
        </a:defRPr>
      </a:lvl2pPr>
      <a:lvl3pPr marL="1258887" indent="-355599" algn="l" defTabSz="914400">
        <a:lnSpc>
          <a:spcPct val="100000"/>
        </a:lnSpc>
        <a:spcBef>
          <a:spcPts val="1199"/>
        </a:spcBef>
        <a:buClr>
          <a:schemeClr val="accent1"/>
        </a:buClr>
        <a:buFont typeface="Wingdings"/>
        <a:buChar char="v"/>
        <a:defRPr sz="2000">
          <a:solidFill>
            <a:srgbClr val="603636"/>
          </a:solidFill>
          <a:latin typeface="+mn-lt"/>
          <a:ea typeface="+mn-ea"/>
          <a:cs typeface="Arial"/>
        </a:defRPr>
      </a:lvl3pPr>
      <a:lvl4pPr marL="1614487" indent="-355599" algn="l" defTabSz="914400">
        <a:lnSpc>
          <a:spcPct val="100000"/>
        </a:lnSpc>
        <a:spcBef>
          <a:spcPts val="1199"/>
        </a:spcBef>
        <a:buClr>
          <a:schemeClr val="accent1"/>
        </a:buClr>
        <a:buFont typeface="Courier New"/>
        <a:buChar char="o"/>
        <a:defRPr sz="1800">
          <a:solidFill>
            <a:srgbClr val="835A2D"/>
          </a:solidFill>
          <a:latin typeface="+mn-lt"/>
          <a:ea typeface="+mn-ea"/>
          <a:cs typeface="Arial"/>
        </a:defRPr>
      </a:lvl4pPr>
      <a:lvl5pPr marL="2149474" indent="-355599" algn="l" defTabSz="914400">
        <a:lnSpc>
          <a:spcPct val="100000"/>
        </a:lnSpc>
        <a:spcBef>
          <a:spcPts val="1199"/>
        </a:spcBef>
        <a:buClr>
          <a:schemeClr val="accent1"/>
        </a:buClr>
        <a:buFont typeface="Wingdings"/>
        <a:buChar char="Ø"/>
        <a:defRPr sz="1800">
          <a:solidFill>
            <a:srgbClr val="603636"/>
          </a:solidFill>
          <a:latin typeface="+mn-lt"/>
          <a:ea typeface="+mn-ea"/>
          <a:cs typeface="Arial"/>
        </a:defRPr>
      </a:lvl5pPr>
      <a:lvl6pPr marL="0" indent="0" algn="ctr" defTabSz="914400">
        <a:lnSpc>
          <a:spcPct val="100000"/>
        </a:lnSpc>
        <a:spcBef>
          <a:spcPts val="1199"/>
        </a:spcBef>
        <a:buFont typeface="Arial"/>
        <a:buNone/>
        <a:defRPr sz="14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>
        <a:lnSpc>
          <a:spcPct val="100000"/>
        </a:lnSpc>
        <a:spcBef>
          <a:spcPts val="1199"/>
        </a:spcBef>
        <a:buFont typeface="Arial"/>
        <a:buNone/>
        <a:defRPr sz="14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>
        <a:lnSpc>
          <a:spcPct val="100000"/>
        </a:lnSpc>
        <a:spcBef>
          <a:spcPts val="1199"/>
        </a:spcBef>
        <a:buFont typeface="Arial"/>
        <a:buNone/>
        <a:defRPr sz="14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>
        <a:lnSpc>
          <a:spcPct val="100000"/>
        </a:lnSpc>
        <a:spcBef>
          <a:spcPts val="1199"/>
        </a:spcBef>
        <a:buFont typeface="Arial"/>
        <a:buNone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6" name="Google Shape;56;p13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1499" y="249115"/>
            <a:ext cx="14287499" cy="7817534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 bwMode="auto">
          <a:xfrm>
            <a:off x="9511845" y="7002198"/>
            <a:ext cx="4408921" cy="492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sp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000" dirty="0">
              <a:highlight>
                <a:srgbClr val="FF0000"/>
              </a:highlight>
            </a:endParaRPr>
          </a:p>
        </p:txBody>
      </p:sp>
      <p:sp>
        <p:nvSpPr>
          <p:cNvPr id="58" name="Google Shape;58;p13"/>
          <p:cNvSpPr txBox="1"/>
          <p:nvPr/>
        </p:nvSpPr>
        <p:spPr bwMode="auto">
          <a:xfrm>
            <a:off x="983307" y="322384"/>
            <a:ext cx="13056935" cy="792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sp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000">
                <a:latin typeface="Times New Roman"/>
                <a:ea typeface="Times New Roman"/>
                <a:cs typeface="Times New Roman"/>
              </a:rPr>
              <a:t>Муниципальное автономное общеобразовательное учреждение «Средняя общеобразовательная школа № 1» города Нурлат Республики Татарстан</a:t>
            </a:r>
            <a:endParaRPr sz="200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57200621" name="Google Shape;58;p13"/>
          <p:cNvSpPr txBox="1"/>
          <p:nvPr/>
        </p:nvSpPr>
        <p:spPr bwMode="auto">
          <a:xfrm>
            <a:off x="3591655" y="1064669"/>
            <a:ext cx="7107404" cy="792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4000">
                <a:latin typeface="Times New Roman"/>
                <a:ea typeface="Times New Roman"/>
                <a:cs typeface="Times New Roman"/>
              </a:rPr>
              <a:t>Как устроен пищеблок школы </a:t>
            </a:r>
            <a:endParaRPr sz="520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  <p:transition spd="med" advClick="0" advTm="2000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/>
          <p:nvPr/>
        </p:nvSpPr>
        <p:spPr bwMode="auto">
          <a:xfrm>
            <a:off x="3255324" y="2054615"/>
            <a:ext cx="8542521" cy="1037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5842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4450"/>
              <a:buFont typeface="Alexandria"/>
              <a:buNone/>
              <a:defRPr/>
            </a:pPr>
            <a:r>
              <a:rPr lang="en-US" sz="4800" b="0" i="0" u="none" strike="noStrike" cap="none">
                <a:solidFill>
                  <a:srgbClr val="1F1E1E"/>
                </a:solidFill>
                <a:latin typeface="Times New Roman"/>
                <a:ea typeface="Alexandria"/>
                <a:cs typeface="Times New Roman"/>
              </a:rPr>
              <a:t>Пищеблок в </a:t>
            </a:r>
            <a:r>
              <a:rPr lang="ru-RU" sz="4800" b="0" i="0" u="none" strike="noStrike" cap="none">
                <a:solidFill>
                  <a:srgbClr val="1F1E1E"/>
                </a:solidFill>
                <a:latin typeface="Times New Roman"/>
                <a:ea typeface="Alexandria"/>
                <a:cs typeface="Times New Roman"/>
              </a:rPr>
              <a:t>ш</a:t>
            </a:r>
            <a:r>
              <a:rPr lang="en-US" sz="4800" b="0" i="0" u="none" strike="noStrike" cap="none">
                <a:solidFill>
                  <a:srgbClr val="1F1E1E"/>
                </a:solidFill>
                <a:latin typeface="Times New Roman"/>
                <a:ea typeface="Alexandria"/>
                <a:cs typeface="Times New Roman"/>
              </a:rPr>
              <a:t>коле</a:t>
            </a:r>
            <a:endParaRPr sz="48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65" name="Google Shape;65;p14"/>
          <p:cNvSpPr/>
          <p:nvPr/>
        </p:nvSpPr>
        <p:spPr bwMode="auto">
          <a:xfrm>
            <a:off x="7328422" y="4209930"/>
            <a:ext cx="6543667" cy="1138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"/>
              <a:buNone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Пищеблок в школе — ключевой элемент для здоровья детей.</a:t>
            </a:r>
            <a:endParaRPr sz="1700" b="0" i="0" u="none" strike="noStrike" cap="none"/>
          </a:p>
        </p:txBody>
      </p:sp>
      <p:sp>
        <p:nvSpPr>
          <p:cNvPr id="66" name="Google Shape;66;p14"/>
          <p:cNvSpPr/>
          <p:nvPr/>
        </p:nvSpPr>
        <p:spPr bwMode="auto">
          <a:xfrm>
            <a:off x="7328422" y="5493513"/>
            <a:ext cx="6503202" cy="91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"/>
              <a:buNone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Рассмотрим устройство, нормы и процессы работы пищеблока.</a:t>
            </a:r>
            <a:endParaRPr sz="1700" b="0" i="0" u="none" strike="noStrike" cap="none"/>
          </a:p>
        </p:txBody>
      </p:sp>
      <p:pic>
        <p:nvPicPr>
          <p:cNvPr id="67" name="Google Shape;67;p14" title="pp4JxvERmn1HQfsVBwAJmceOnnidMmWO37_BYWOngRDPMK_7-dJrGKqP6bRoSEyPV79fp5LYAaT_8zpDcjZYF-wN.jp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788132" y="3266047"/>
            <a:ext cx="5939908" cy="44549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/>
          <p:nvPr/>
        </p:nvSpPr>
        <p:spPr bwMode="auto">
          <a:xfrm>
            <a:off x="6244709" y="1859756"/>
            <a:ext cx="7425809" cy="712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5842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4450"/>
              <a:buFont typeface="Alexandria"/>
              <a:buNone/>
              <a:defRPr/>
            </a:pPr>
            <a:r>
              <a:rPr lang="en-US" sz="4800" b="0" i="0" u="none" strike="noStrike" cap="none">
                <a:solidFill>
                  <a:srgbClr val="1F1E1E"/>
                </a:solidFill>
                <a:latin typeface="Times New Roman"/>
                <a:ea typeface="Alexandria"/>
                <a:cs typeface="Times New Roman"/>
              </a:rPr>
              <a:t>Нормативные </a:t>
            </a:r>
            <a:r>
              <a:rPr lang="ru-RU" sz="4800" b="0" i="0" u="none" strike="noStrike" cap="none">
                <a:solidFill>
                  <a:srgbClr val="1F1E1E"/>
                </a:solidFill>
                <a:latin typeface="Times New Roman"/>
                <a:ea typeface="Alexandria"/>
                <a:cs typeface="Times New Roman"/>
              </a:rPr>
              <a:t>т</a:t>
            </a:r>
            <a:r>
              <a:rPr lang="en-US" sz="4800" b="0" i="0" u="none" strike="noStrike" cap="none">
                <a:solidFill>
                  <a:srgbClr val="1F1E1E"/>
                </a:solidFill>
                <a:latin typeface="Times New Roman"/>
                <a:ea typeface="Alexandria"/>
                <a:cs typeface="Times New Roman"/>
              </a:rPr>
              <a:t>ребования</a:t>
            </a:r>
            <a:endParaRPr sz="4450" b="0" i="0" u="none" strike="noStrike" cap="none"/>
          </a:p>
        </p:txBody>
      </p:sp>
      <p:sp>
        <p:nvSpPr>
          <p:cNvPr id="74" name="Google Shape;74;p15"/>
          <p:cNvSpPr/>
          <p:nvPr/>
        </p:nvSpPr>
        <p:spPr bwMode="auto">
          <a:xfrm>
            <a:off x="6244708" y="2897385"/>
            <a:ext cx="3633483" cy="2348690"/>
          </a:xfrm>
          <a:prstGeom prst="roundRect">
            <a:avLst>
              <a:gd name="adj" fmla="val 4608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75" name="Google Shape;75;p15"/>
          <p:cNvSpPr/>
          <p:nvPr/>
        </p:nvSpPr>
        <p:spPr bwMode="auto">
          <a:xfrm>
            <a:off x="6410288" y="2943463"/>
            <a:ext cx="3145518" cy="3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"/>
              <a:buNone/>
              <a:defRPr/>
            </a:pPr>
            <a:r>
              <a:rPr lang="en-US" sz="3600" b="0" i="0" u="none" strike="noStrike" cap="none">
                <a:solidFill>
                  <a:srgbClr val="3B3535"/>
                </a:solidFill>
                <a:latin typeface="Times New Roman"/>
                <a:ea typeface="Alexandria"/>
                <a:cs typeface="Times New Roman"/>
              </a:rPr>
              <a:t>СанПиН</a:t>
            </a:r>
            <a:endParaRPr sz="36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76" name="Google Shape;76;p15"/>
          <p:cNvSpPr/>
          <p:nvPr/>
        </p:nvSpPr>
        <p:spPr bwMode="auto">
          <a:xfrm>
            <a:off x="6468903" y="3607713"/>
            <a:ext cx="3257073" cy="1550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"/>
              <a:buNone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Строгие нормы для организации питания детей в школах.</a:t>
            </a:r>
            <a:endParaRPr sz="24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77" name="Google Shape;77;p15"/>
          <p:cNvSpPr/>
          <p:nvPr/>
        </p:nvSpPr>
        <p:spPr bwMode="auto">
          <a:xfrm>
            <a:off x="10166746" y="2897385"/>
            <a:ext cx="3705462" cy="2348690"/>
          </a:xfrm>
          <a:prstGeom prst="roundRect">
            <a:avLst>
              <a:gd name="adj" fmla="val 4608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78" name="Google Shape;78;p15"/>
          <p:cNvSpPr/>
          <p:nvPr/>
        </p:nvSpPr>
        <p:spPr bwMode="auto">
          <a:xfrm>
            <a:off x="10390941" y="2943463"/>
            <a:ext cx="2850713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"/>
              <a:buNone/>
              <a:defRPr/>
            </a:pPr>
            <a:r>
              <a:rPr lang="en-US" sz="3600" b="0" i="0" u="none" strike="noStrike" cap="none">
                <a:solidFill>
                  <a:srgbClr val="3B3535"/>
                </a:solidFill>
                <a:latin typeface="Times New Roman"/>
                <a:ea typeface="Alexandria"/>
                <a:cs typeface="Times New Roman"/>
              </a:rPr>
              <a:t>Помещения</a:t>
            </a:r>
            <a:endParaRPr sz="36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79" name="Google Shape;79;p15"/>
          <p:cNvSpPr/>
          <p:nvPr/>
        </p:nvSpPr>
        <p:spPr bwMode="auto">
          <a:xfrm>
            <a:off x="10390942" y="3607713"/>
            <a:ext cx="3257074" cy="1040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"/>
              <a:buNone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Требования к площади и оборудованию с учетом гигиены.</a:t>
            </a:r>
            <a:endParaRPr sz="24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80" name="Google Shape;80;p15"/>
          <p:cNvSpPr/>
          <p:nvPr/>
        </p:nvSpPr>
        <p:spPr bwMode="auto">
          <a:xfrm>
            <a:off x="6244708" y="5436576"/>
            <a:ext cx="7627381" cy="1894696"/>
          </a:xfrm>
          <a:prstGeom prst="roundRect">
            <a:avLst>
              <a:gd name="adj" fmla="val 7102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81" name="Google Shape;81;p15"/>
          <p:cNvSpPr/>
          <p:nvPr/>
        </p:nvSpPr>
        <p:spPr bwMode="auto">
          <a:xfrm>
            <a:off x="7914576" y="5490924"/>
            <a:ext cx="3692769" cy="3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"/>
              <a:buNone/>
              <a:defRPr/>
            </a:pPr>
            <a:r>
              <a:rPr lang="en-US" sz="3600" b="0" i="0" u="none" strike="noStrike" cap="none">
                <a:solidFill>
                  <a:srgbClr val="3B3535"/>
                </a:solidFill>
                <a:latin typeface="Times New Roman"/>
                <a:ea typeface="Alexandria"/>
                <a:cs typeface="Times New Roman"/>
              </a:rPr>
              <a:t>Ответственность</a:t>
            </a:r>
            <a:endParaRPr sz="3600" b="0" i="0" u="none" strike="noStrike" cap="none"/>
          </a:p>
        </p:txBody>
      </p:sp>
      <p:sp>
        <p:nvSpPr>
          <p:cNvPr id="82" name="Google Shape;82;p15"/>
          <p:cNvSpPr/>
          <p:nvPr/>
        </p:nvSpPr>
        <p:spPr bwMode="auto">
          <a:xfrm>
            <a:off x="6410288" y="6130995"/>
            <a:ext cx="7178993" cy="34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"/>
              <a:buNone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Школа отвечает за соблюдение санитарных норм.</a:t>
            </a:r>
            <a:endParaRPr sz="2400" b="0" i="0" u="none" strike="noStrike" cap="none">
              <a:latin typeface="Times New Roman"/>
              <a:cs typeface="Times New Roman"/>
            </a:endParaRPr>
          </a:p>
        </p:txBody>
      </p:sp>
      <p:pic>
        <p:nvPicPr>
          <p:cNvPr id="83" name="Google Shape;83;p15" title="lN2N3DClqt0.jp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602307" y="1758461"/>
            <a:ext cx="5546116" cy="60403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/>
          <p:nvPr/>
        </p:nvSpPr>
        <p:spPr bwMode="auto">
          <a:xfrm>
            <a:off x="2824500" y="2429634"/>
            <a:ext cx="7794069" cy="712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>
              <a:lnSpc>
                <a:spcPct val="125842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4450"/>
              <a:buFont typeface="Alexandria"/>
              <a:buNone/>
              <a:defRPr/>
            </a:pPr>
            <a:r>
              <a:rPr lang="en-US" sz="4800" b="0" i="0" u="none" strike="noStrike" cap="none">
                <a:solidFill>
                  <a:srgbClr val="1F1E1E"/>
                </a:solidFill>
                <a:latin typeface="Times New Roman"/>
                <a:ea typeface="Alexandria"/>
                <a:cs typeface="Times New Roman"/>
              </a:rPr>
              <a:t>Организация </a:t>
            </a:r>
            <a:r>
              <a:rPr lang="ru-RU" sz="4800" b="0" i="0" u="none" strike="noStrike" cap="none">
                <a:solidFill>
                  <a:srgbClr val="1F1E1E"/>
                </a:solidFill>
                <a:latin typeface="Times New Roman"/>
                <a:ea typeface="Alexandria"/>
                <a:cs typeface="Times New Roman"/>
              </a:rPr>
              <a:t>п</a:t>
            </a:r>
            <a:r>
              <a:rPr lang="en-US" sz="4800" b="0" i="0" u="none" strike="noStrike" cap="none">
                <a:solidFill>
                  <a:srgbClr val="1F1E1E"/>
                </a:solidFill>
                <a:latin typeface="Times New Roman"/>
                <a:ea typeface="Alexandria"/>
                <a:cs typeface="Times New Roman"/>
              </a:rPr>
              <a:t>ространства</a:t>
            </a:r>
            <a:endParaRPr sz="48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90" name="Google Shape;90;p16"/>
          <p:cNvSpPr/>
          <p:nvPr/>
        </p:nvSpPr>
        <p:spPr bwMode="auto">
          <a:xfrm>
            <a:off x="910038" y="3491067"/>
            <a:ext cx="4100481" cy="3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2200"/>
              <a:buFont typeface="Alexandria"/>
              <a:buNone/>
              <a:defRPr/>
            </a:pPr>
            <a:r>
              <a:rPr lang="en-US" sz="3600" b="0" i="0" u="none" strike="noStrike" cap="none">
                <a:solidFill>
                  <a:srgbClr val="1F1E1E"/>
                </a:solidFill>
                <a:latin typeface="Times New Roman"/>
                <a:ea typeface="Alexandria"/>
                <a:cs typeface="Times New Roman"/>
              </a:rPr>
              <a:t>Разделение зон</a:t>
            </a:r>
            <a:endParaRPr sz="36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91" name="Google Shape;91;p16"/>
          <p:cNvSpPr/>
          <p:nvPr/>
        </p:nvSpPr>
        <p:spPr bwMode="auto">
          <a:xfrm>
            <a:off x="675575" y="4183380"/>
            <a:ext cx="4334942" cy="1868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"/>
              <a:buChar char="•"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Склад</a:t>
            </a:r>
            <a:endParaRPr sz="24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92" name="Google Shape;92;p16"/>
          <p:cNvSpPr/>
          <p:nvPr/>
        </p:nvSpPr>
        <p:spPr bwMode="auto">
          <a:xfrm>
            <a:off x="758309" y="4605814"/>
            <a:ext cx="6292572" cy="34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"/>
              <a:buChar char="•"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Кухня</a:t>
            </a:r>
            <a:endParaRPr sz="24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93" name="Google Shape;93;p16"/>
          <p:cNvSpPr/>
          <p:nvPr/>
        </p:nvSpPr>
        <p:spPr bwMode="auto">
          <a:xfrm>
            <a:off x="758309" y="5028248"/>
            <a:ext cx="6292572" cy="34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"/>
              <a:buChar char="•"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Моечная</a:t>
            </a:r>
            <a:endParaRPr sz="24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94" name="Google Shape;94;p16"/>
          <p:cNvSpPr/>
          <p:nvPr/>
        </p:nvSpPr>
        <p:spPr bwMode="auto">
          <a:xfrm>
            <a:off x="758309" y="5450681"/>
            <a:ext cx="6292572" cy="34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"/>
              <a:buChar char="•"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Обеденный зал</a:t>
            </a:r>
            <a:endParaRPr sz="24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95" name="Google Shape;95;p16"/>
          <p:cNvSpPr/>
          <p:nvPr/>
        </p:nvSpPr>
        <p:spPr bwMode="auto">
          <a:xfrm>
            <a:off x="8456769" y="3491067"/>
            <a:ext cx="3663461" cy="3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2200"/>
              <a:buFont typeface="Alexandria"/>
              <a:buNone/>
              <a:defRPr/>
            </a:pPr>
            <a:r>
              <a:rPr lang="en-US" sz="3600" b="0" i="0" u="none" strike="noStrike" cap="none">
                <a:solidFill>
                  <a:srgbClr val="1F1E1E"/>
                </a:solidFill>
                <a:latin typeface="Times New Roman"/>
                <a:ea typeface="Alexandria"/>
                <a:cs typeface="Times New Roman"/>
              </a:rPr>
              <a:t>Оптимизация</a:t>
            </a:r>
            <a:endParaRPr sz="36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96" name="Google Shape;96;p16"/>
          <p:cNvSpPr/>
          <p:nvPr/>
        </p:nvSpPr>
        <p:spPr bwMode="auto">
          <a:xfrm>
            <a:off x="7587138" y="4183380"/>
            <a:ext cx="6292571" cy="1560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"/>
              <a:buNone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Логистика снижает перемещение продуктов и улучшает эффективность.</a:t>
            </a:r>
            <a:endParaRPr sz="24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97" name="Google Shape;97;p16"/>
          <p:cNvSpPr/>
          <p:nvPr/>
        </p:nvSpPr>
        <p:spPr bwMode="auto">
          <a:xfrm>
            <a:off x="7587138" y="5277325"/>
            <a:ext cx="6292572" cy="34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"/>
              <a:buNone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Размер складов зависит от числа учащихся.</a:t>
            </a:r>
            <a:endParaRPr sz="2400" b="0" i="0" u="none" strike="noStrike" cap="none">
              <a:latin typeface="Times New Roman"/>
              <a:cs typeface="Times New Roman"/>
            </a:endParaRPr>
          </a:p>
        </p:txBody>
      </p:sp>
      <p:pic>
        <p:nvPicPr>
          <p:cNvPr id="2071717141" name="Рисунок 207171714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75574" y="5934807"/>
            <a:ext cx="2022230" cy="1897073"/>
          </a:xfrm>
          <a:prstGeom prst="rect">
            <a:avLst/>
          </a:prstGeom>
        </p:spPr>
      </p:pic>
      <p:pic>
        <p:nvPicPr>
          <p:cNvPr id="1111228922" name="Рисунок 111122892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568620" y="5934807"/>
            <a:ext cx="2305824" cy="1897151"/>
          </a:xfrm>
          <a:prstGeom prst="rect">
            <a:avLst/>
          </a:prstGeom>
        </p:spPr>
      </p:pic>
      <p:pic>
        <p:nvPicPr>
          <p:cNvPr id="1277777642" name="Рисунок 127777764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785229" y="5861538"/>
            <a:ext cx="2800382" cy="1970342"/>
          </a:xfrm>
          <a:prstGeom prst="rect">
            <a:avLst/>
          </a:prstGeom>
        </p:spPr>
      </p:pic>
      <p:pic>
        <p:nvPicPr>
          <p:cNvPr id="239430912" name="Рисунок 239430911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191498" y="5861538"/>
            <a:ext cx="2316807" cy="2016400"/>
          </a:xfrm>
          <a:prstGeom prst="rect">
            <a:avLst/>
          </a:prstGeom>
        </p:spPr>
      </p:pic>
      <p:pic>
        <p:nvPicPr>
          <p:cNvPr id="1314394904" name="Рисунок 1314394903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121268" y="5934807"/>
            <a:ext cx="2140960" cy="1806533"/>
          </a:xfrm>
          <a:prstGeom prst="rect">
            <a:avLst/>
          </a:prstGeom>
        </p:spPr>
      </p:pic>
    </p:spTree>
  </p:cSld>
  <p:clrMapOvr>
    <a:masterClrMapping/>
  </p:clrMapOvr>
  <p:transition spd="med" advClick="0" advTm="2000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/>
          <p:nvPr/>
        </p:nvSpPr>
        <p:spPr bwMode="auto">
          <a:xfrm>
            <a:off x="3305940" y="1958365"/>
            <a:ext cx="7319596" cy="79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5842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4450"/>
              <a:buFont typeface="Alexandria"/>
              <a:buNone/>
              <a:defRPr/>
            </a:pPr>
            <a:r>
              <a:rPr lang="en-US" sz="4800" b="0" i="0" u="none" strike="noStrike" cap="none">
                <a:solidFill>
                  <a:srgbClr val="1F1E1E"/>
                </a:solidFill>
                <a:latin typeface="Times New Roman"/>
                <a:ea typeface="Alexandria"/>
                <a:cs typeface="Times New Roman"/>
              </a:rPr>
              <a:t>Оборудование </a:t>
            </a:r>
            <a:r>
              <a:rPr lang="ru-RU" sz="4800" b="0" i="0" u="none" strike="noStrike" cap="none">
                <a:solidFill>
                  <a:srgbClr val="1F1E1E"/>
                </a:solidFill>
                <a:latin typeface="Times New Roman"/>
                <a:ea typeface="Alexandria"/>
                <a:cs typeface="Times New Roman"/>
              </a:rPr>
              <a:t>п</a:t>
            </a:r>
            <a:r>
              <a:rPr lang="en-US" sz="4800" b="0" i="0" u="none" strike="noStrike" cap="none">
                <a:solidFill>
                  <a:srgbClr val="1F1E1E"/>
                </a:solidFill>
                <a:latin typeface="Times New Roman"/>
                <a:ea typeface="Alexandria"/>
                <a:cs typeface="Times New Roman"/>
              </a:rPr>
              <a:t>ищеблока</a:t>
            </a:r>
            <a:endParaRPr sz="4800" b="0" i="0" u="none" strike="noStrike" cap="none"/>
          </a:p>
        </p:txBody>
      </p:sp>
      <p:sp>
        <p:nvSpPr>
          <p:cNvPr id="104" name="Google Shape;104;p17"/>
          <p:cNvSpPr/>
          <p:nvPr/>
        </p:nvSpPr>
        <p:spPr bwMode="auto">
          <a:xfrm>
            <a:off x="758309" y="3167658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05" name="Google Shape;105;p17"/>
          <p:cNvSpPr/>
          <p:nvPr/>
        </p:nvSpPr>
        <p:spPr bwMode="auto">
          <a:xfrm>
            <a:off x="1393615" y="3055143"/>
            <a:ext cx="3443653" cy="1213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"/>
              <a:buNone/>
              <a:defRPr/>
            </a:pPr>
            <a:r>
              <a:rPr lang="en-US" sz="3600" b="0" i="0" u="none" strike="noStrike" cap="none">
                <a:solidFill>
                  <a:srgbClr val="3B3535"/>
                </a:solidFill>
                <a:latin typeface="Times New Roman"/>
                <a:ea typeface="Alexandria"/>
                <a:cs typeface="Times New Roman"/>
              </a:rPr>
              <a:t>Основное оборудование</a:t>
            </a:r>
            <a:endParaRPr sz="36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106" name="Google Shape;106;p17"/>
          <p:cNvSpPr/>
          <p:nvPr/>
        </p:nvSpPr>
        <p:spPr bwMode="auto">
          <a:xfrm>
            <a:off x="758308" y="4640140"/>
            <a:ext cx="4687094" cy="1040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"/>
              <a:buNone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Плиты, духовые шкафы, холодильники, посудомойки</a:t>
            </a:r>
            <a:r>
              <a:rPr lang="en-US" sz="1700" b="0" i="0" u="none" strike="noStrike" cap="none">
                <a:solidFill>
                  <a:srgbClr val="3B3535"/>
                </a:solidFill>
                <a:latin typeface="Sora"/>
                <a:ea typeface="Sora"/>
                <a:cs typeface="Sora"/>
              </a:rPr>
              <a:t>.</a:t>
            </a:r>
            <a:endParaRPr sz="1700" b="0" i="0" u="none" strike="noStrike" cap="none"/>
          </a:p>
        </p:txBody>
      </p:sp>
      <p:sp>
        <p:nvSpPr>
          <p:cNvPr id="107" name="Google Shape;107;p17"/>
          <p:cNvSpPr/>
          <p:nvPr/>
        </p:nvSpPr>
        <p:spPr bwMode="auto">
          <a:xfrm>
            <a:off x="5321882" y="3174622"/>
            <a:ext cx="487441" cy="487441"/>
          </a:xfrm>
          <a:prstGeom prst="roundRect">
            <a:avLst>
              <a:gd name="adj" fmla="val 18669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08" name="Google Shape;108;p17"/>
          <p:cNvSpPr/>
          <p:nvPr/>
        </p:nvSpPr>
        <p:spPr bwMode="auto">
          <a:xfrm>
            <a:off x="5994923" y="3055143"/>
            <a:ext cx="3563194" cy="13410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"/>
              <a:buNone/>
              <a:defRPr/>
            </a:pPr>
            <a:r>
              <a:rPr lang="en-US" sz="3600" b="0" i="0" u="none" strike="noStrike" cap="none">
                <a:solidFill>
                  <a:srgbClr val="3B3535"/>
                </a:solidFill>
                <a:latin typeface="Times New Roman"/>
                <a:ea typeface="Alexandria"/>
                <a:cs typeface="Times New Roman"/>
              </a:rPr>
              <a:t>Вспомогательное оборудование</a:t>
            </a:r>
            <a:endParaRPr sz="36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109" name="Google Shape;109;p17"/>
          <p:cNvSpPr/>
          <p:nvPr/>
        </p:nvSpPr>
        <p:spPr bwMode="auto">
          <a:xfrm>
            <a:off x="5321882" y="4640140"/>
            <a:ext cx="4424424" cy="1040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"/>
              <a:buNone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Миксеры, овощерезки, мясорубки для удобства работы.</a:t>
            </a:r>
            <a:endParaRPr sz="24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110" name="Google Shape;110;p17"/>
          <p:cNvSpPr/>
          <p:nvPr/>
        </p:nvSpPr>
        <p:spPr bwMode="auto">
          <a:xfrm>
            <a:off x="1915962" y="6384964"/>
            <a:ext cx="487441" cy="487441"/>
          </a:xfrm>
          <a:prstGeom prst="roundRect">
            <a:avLst>
              <a:gd name="adj" fmla="val 18669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11" name="Google Shape;111;p17"/>
          <p:cNvSpPr/>
          <p:nvPr/>
        </p:nvSpPr>
        <p:spPr bwMode="auto">
          <a:xfrm>
            <a:off x="2695528" y="6272451"/>
            <a:ext cx="5499750" cy="3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"/>
              <a:buNone/>
              <a:defRPr/>
            </a:pPr>
            <a:r>
              <a:rPr lang="en-US" sz="3600" b="0" i="0" u="none" strike="noStrike" cap="none">
                <a:solidFill>
                  <a:srgbClr val="3B3535"/>
                </a:solidFill>
                <a:latin typeface="Times New Roman"/>
                <a:ea typeface="Alexandria"/>
                <a:cs typeface="Times New Roman"/>
              </a:rPr>
              <a:t>Температурный контроль</a:t>
            </a:r>
            <a:endParaRPr sz="48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112" name="Google Shape;112;p17"/>
          <p:cNvSpPr/>
          <p:nvPr/>
        </p:nvSpPr>
        <p:spPr bwMode="auto">
          <a:xfrm>
            <a:off x="1672038" y="7105288"/>
            <a:ext cx="7723902" cy="46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"/>
              <a:buNone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Хранение продуктов при +2…+6 °C для безопасности.</a:t>
            </a:r>
            <a:endParaRPr sz="2400" b="0" i="0" u="none" strike="noStrike" cap="none">
              <a:latin typeface="Times New Roman"/>
              <a:cs typeface="Times New Roman"/>
            </a:endParaRPr>
          </a:p>
        </p:txBody>
      </p:sp>
      <p:pic>
        <p:nvPicPr>
          <p:cNvPr id="113" name="Google Shape;113;p17" title="VBW4XZ6aIpyrfN74wSb-o9KuQIEwbqQ-LG_ivfbk8YI8sWM7Hm1rhDTUxptbwe4nTDHuR1C0xhTxFWh4UZjWxqwv.jp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-32825" y="115983"/>
            <a:ext cx="3148267" cy="2419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7" title="LLVv3W7hbJln5F3fYDauSdWFP-O9HZCX6bXs3iXA5MPsXYJuwh56ycf82JA-ZENw8xcZf4BJ2w7tahiOvMjqrRVZ.jpg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10420384" y="205153"/>
            <a:ext cx="3353421" cy="2401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0339491" name="Рисунок 900339490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420384" y="5246076"/>
            <a:ext cx="3466789" cy="2614629"/>
          </a:xfrm>
          <a:prstGeom prst="rect">
            <a:avLst/>
          </a:prstGeom>
        </p:spPr>
      </p:pic>
      <p:pic>
        <p:nvPicPr>
          <p:cNvPr id="1141211226" name="Рисунок 1141211225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0420384" y="2754956"/>
            <a:ext cx="3408173" cy="2212696"/>
          </a:xfrm>
          <a:prstGeom prst="rect">
            <a:avLst/>
          </a:prstGeom>
        </p:spPr>
      </p:pic>
    </p:spTree>
  </p:cSld>
  <p:clrMapOvr>
    <a:masterClrMapping/>
  </p:clrMapOvr>
  <p:transition spd="med" advClick="0" advTm="2000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0" name="Google Shape;120;p18"/>
          <p:cNvSpPr/>
          <p:nvPr/>
        </p:nvSpPr>
        <p:spPr bwMode="auto">
          <a:xfrm>
            <a:off x="4392462" y="2449426"/>
            <a:ext cx="6098143" cy="712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5842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4450"/>
              <a:buFont typeface="Alexandria"/>
              <a:buNone/>
              <a:defRPr/>
            </a:pPr>
            <a:r>
              <a:rPr lang="en-US" sz="4800" b="0" i="0" u="none" strike="noStrike" cap="none">
                <a:solidFill>
                  <a:srgbClr val="1F1E1E"/>
                </a:solidFill>
                <a:latin typeface="Times New Roman"/>
                <a:ea typeface="Alexandria"/>
                <a:cs typeface="Times New Roman"/>
              </a:rPr>
              <a:t>Персонал </a:t>
            </a:r>
            <a:r>
              <a:rPr lang="ru-RU" sz="4800" b="0" i="0" u="none" strike="noStrike" cap="none">
                <a:solidFill>
                  <a:srgbClr val="1F1E1E"/>
                </a:solidFill>
                <a:latin typeface="Times New Roman"/>
                <a:ea typeface="Alexandria"/>
                <a:cs typeface="Times New Roman"/>
              </a:rPr>
              <a:t>п</a:t>
            </a:r>
            <a:r>
              <a:rPr lang="en-US" sz="4800" b="0" i="0" u="none" strike="noStrike" cap="none">
                <a:solidFill>
                  <a:srgbClr val="1F1E1E"/>
                </a:solidFill>
                <a:latin typeface="Times New Roman"/>
                <a:ea typeface="Alexandria"/>
                <a:cs typeface="Times New Roman"/>
              </a:rPr>
              <a:t>ищеблока</a:t>
            </a:r>
            <a:endParaRPr sz="4450" b="0" i="0" u="none" strike="noStrike" cap="none"/>
          </a:p>
        </p:txBody>
      </p:sp>
      <p:sp>
        <p:nvSpPr>
          <p:cNvPr id="121" name="Google Shape;121;p18"/>
          <p:cNvSpPr/>
          <p:nvPr/>
        </p:nvSpPr>
        <p:spPr bwMode="auto">
          <a:xfrm>
            <a:off x="758309" y="3826550"/>
            <a:ext cx="6292572" cy="34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"/>
              <a:buChar char="•"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Повар</a:t>
            </a:r>
            <a:endParaRPr sz="24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122" name="Google Shape;122;p18"/>
          <p:cNvSpPr/>
          <p:nvPr/>
        </p:nvSpPr>
        <p:spPr bwMode="auto">
          <a:xfrm>
            <a:off x="758309" y="4248983"/>
            <a:ext cx="6292572" cy="34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"/>
              <a:buChar char="•"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Кухонные рабочие</a:t>
            </a:r>
            <a:endParaRPr sz="24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123" name="Google Shape;123;p18"/>
          <p:cNvSpPr/>
          <p:nvPr/>
        </p:nvSpPr>
        <p:spPr bwMode="auto">
          <a:xfrm>
            <a:off x="758309" y="4671417"/>
            <a:ext cx="6292572" cy="34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"/>
              <a:buChar char="•"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Кладовщик</a:t>
            </a:r>
            <a:endParaRPr sz="24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124" name="Google Shape;124;p18"/>
          <p:cNvSpPr/>
          <p:nvPr/>
        </p:nvSpPr>
        <p:spPr bwMode="auto">
          <a:xfrm>
            <a:off x="758309" y="5093851"/>
            <a:ext cx="6292572" cy="34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"/>
              <a:buChar char="•"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Заведующий производством</a:t>
            </a:r>
            <a:endParaRPr sz="24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125" name="Google Shape;125;p18"/>
          <p:cNvSpPr/>
          <p:nvPr/>
        </p:nvSpPr>
        <p:spPr bwMode="auto">
          <a:xfrm>
            <a:off x="7587139" y="3945731"/>
            <a:ext cx="6292572" cy="693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"/>
              <a:buNone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Требования: квалификация, медицинские осмотры и санитарные книжки.</a:t>
            </a:r>
            <a:endParaRPr sz="24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126" name="Google Shape;126;p18"/>
          <p:cNvSpPr/>
          <p:nvPr/>
        </p:nvSpPr>
        <p:spPr bwMode="auto">
          <a:xfrm>
            <a:off x="7587138" y="5018126"/>
            <a:ext cx="6292571" cy="1335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"/>
              <a:buNone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Гигиеническое обучение — обязательная часть работы.</a:t>
            </a:r>
            <a:endParaRPr sz="2400" b="0" i="0" u="none" strike="noStrike" cap="none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spd="med" advClick="0" advTm="2000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2" name="Google Shape;132;p19"/>
          <p:cNvSpPr/>
          <p:nvPr/>
        </p:nvSpPr>
        <p:spPr bwMode="auto">
          <a:xfrm>
            <a:off x="6739174" y="1558316"/>
            <a:ext cx="7627382" cy="1425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>
              <a:lnSpc>
                <a:spcPct val="125842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4450"/>
              <a:buFont typeface="Alexandria"/>
              <a:buNone/>
              <a:defRPr/>
            </a:pPr>
            <a:r>
              <a:rPr lang="en-US" sz="4800" b="0" i="0" u="none" strike="noStrike" cap="none">
                <a:solidFill>
                  <a:srgbClr val="1F1E1E"/>
                </a:solidFill>
                <a:latin typeface="Times New Roman"/>
                <a:ea typeface="Alexandria"/>
                <a:cs typeface="Times New Roman"/>
              </a:rPr>
              <a:t>Процессы </a:t>
            </a:r>
            <a:r>
              <a:rPr lang="ru-RU" sz="4800" b="0" i="0" u="none" strike="noStrike" cap="none">
                <a:solidFill>
                  <a:srgbClr val="1F1E1E"/>
                </a:solidFill>
                <a:latin typeface="Times New Roman"/>
                <a:ea typeface="Alexandria"/>
                <a:cs typeface="Times New Roman"/>
              </a:rPr>
              <a:t>п</a:t>
            </a:r>
            <a:r>
              <a:rPr lang="en-US" sz="4800" b="0" i="0" u="none" strike="noStrike" cap="none">
                <a:solidFill>
                  <a:srgbClr val="1F1E1E"/>
                </a:solidFill>
                <a:latin typeface="Times New Roman"/>
                <a:ea typeface="Alexandria"/>
                <a:cs typeface="Times New Roman"/>
              </a:rPr>
              <a:t>риготовления </a:t>
            </a:r>
            <a:r>
              <a:rPr lang="ru-RU" sz="4800" b="0" i="0" u="none" strike="noStrike" cap="none">
                <a:solidFill>
                  <a:srgbClr val="1F1E1E"/>
                </a:solidFill>
                <a:latin typeface="Times New Roman"/>
                <a:ea typeface="Alexandria"/>
                <a:cs typeface="Times New Roman"/>
              </a:rPr>
              <a:t>п</a:t>
            </a:r>
            <a:r>
              <a:rPr lang="en-US" sz="4800" b="0" i="0" u="none" strike="noStrike" cap="none">
                <a:solidFill>
                  <a:srgbClr val="1F1E1E"/>
                </a:solidFill>
                <a:latin typeface="Times New Roman"/>
                <a:ea typeface="Alexandria"/>
                <a:cs typeface="Times New Roman"/>
              </a:rPr>
              <a:t>ищи</a:t>
            </a:r>
            <a:endParaRPr sz="4800" b="0" i="0" u="none" strike="noStrike" cap="none">
              <a:latin typeface="Times New Roman"/>
              <a:cs typeface="Times New Roman"/>
            </a:endParaRPr>
          </a:p>
        </p:txBody>
      </p:sp>
      <p:pic>
        <p:nvPicPr>
          <p:cNvPr id="133" name="Google Shape;133;p19" descr="preencoded.png"/>
          <p:cNvPicPr/>
          <p:nvPr/>
        </p:nvPicPr>
        <p:blipFill>
          <a:blip r:embed="rId2">
            <a:alphaModFix/>
          </a:blip>
          <a:srcRect/>
          <a:stretch/>
        </p:blipFill>
        <p:spPr bwMode="auto">
          <a:xfrm>
            <a:off x="6244709" y="2883694"/>
            <a:ext cx="1083231" cy="1299924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9"/>
          <p:cNvSpPr/>
          <p:nvPr/>
        </p:nvSpPr>
        <p:spPr bwMode="auto">
          <a:xfrm>
            <a:off x="7652861" y="3100268"/>
            <a:ext cx="2900005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"/>
              <a:buNone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Alexandria"/>
                <a:cs typeface="Times New Roman"/>
              </a:rPr>
              <a:t>Приемка и хранение</a:t>
            </a:r>
            <a:endParaRPr sz="2200" b="0" i="0" u="none" strike="noStrike" cap="none"/>
          </a:p>
        </p:txBody>
      </p:sp>
      <p:sp>
        <p:nvSpPr>
          <p:cNvPr id="135" name="Google Shape;135;p19"/>
          <p:cNvSpPr/>
          <p:nvPr/>
        </p:nvSpPr>
        <p:spPr bwMode="auto">
          <a:xfrm>
            <a:off x="7652861" y="3586401"/>
            <a:ext cx="6219230" cy="34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"/>
              <a:buNone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Контроль свежести и правильные условия.</a:t>
            </a:r>
            <a:endParaRPr sz="2400" b="0" i="0" u="none" strike="noStrike" cap="none">
              <a:latin typeface="Times New Roman"/>
              <a:cs typeface="Times New Roman"/>
            </a:endParaRPr>
          </a:p>
        </p:txBody>
      </p:sp>
      <p:pic>
        <p:nvPicPr>
          <p:cNvPr id="136" name="Google Shape;136;p19" descr="preencoded.png"/>
          <p:cNvPicPr/>
          <p:nvPr/>
        </p:nvPicPr>
        <p:blipFill>
          <a:blip r:embed="rId3">
            <a:alphaModFix/>
          </a:blip>
          <a:srcRect/>
          <a:stretch/>
        </p:blipFill>
        <p:spPr bwMode="auto">
          <a:xfrm>
            <a:off x="6244709" y="4183618"/>
            <a:ext cx="1083231" cy="1299924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9"/>
          <p:cNvSpPr/>
          <p:nvPr/>
        </p:nvSpPr>
        <p:spPr bwMode="auto">
          <a:xfrm>
            <a:off x="7652861" y="4400193"/>
            <a:ext cx="3991927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"/>
              <a:buNone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Alexandria"/>
                <a:cs typeface="Times New Roman"/>
              </a:rPr>
              <a:t>Обработка и приготовление</a:t>
            </a:r>
            <a:endParaRPr sz="24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138" name="Google Shape;138;p19"/>
          <p:cNvSpPr/>
          <p:nvPr/>
        </p:nvSpPr>
        <p:spPr bwMode="auto">
          <a:xfrm>
            <a:off x="7652861" y="4886325"/>
            <a:ext cx="6219230" cy="34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"/>
              <a:buNone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По технологическим картам и рецептурам.</a:t>
            </a:r>
            <a:endParaRPr sz="2400" b="0" i="0" u="none" strike="noStrike" cap="none">
              <a:latin typeface="Times New Roman"/>
              <a:cs typeface="Times New Roman"/>
            </a:endParaRPr>
          </a:p>
        </p:txBody>
      </p:sp>
      <p:pic>
        <p:nvPicPr>
          <p:cNvPr id="139" name="Google Shape;139;p19" descr="preencoded.png"/>
          <p:cNvPicPr/>
          <p:nvPr/>
        </p:nvPicPr>
        <p:blipFill>
          <a:blip r:embed="rId4">
            <a:alphaModFix/>
          </a:blip>
          <a:srcRect/>
          <a:stretch/>
        </p:blipFill>
        <p:spPr bwMode="auto">
          <a:xfrm>
            <a:off x="6244709" y="5483543"/>
            <a:ext cx="1083231" cy="1612702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9"/>
          <p:cNvSpPr/>
          <p:nvPr/>
        </p:nvSpPr>
        <p:spPr bwMode="auto">
          <a:xfrm>
            <a:off x="7652861" y="5700117"/>
            <a:ext cx="2850713" cy="3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"/>
              <a:buNone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Alexandria"/>
                <a:cs typeface="Times New Roman"/>
              </a:rPr>
              <a:t>Раздача пищи</a:t>
            </a:r>
            <a:endParaRPr sz="24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141" name="Google Shape;141;p19"/>
          <p:cNvSpPr/>
          <p:nvPr/>
        </p:nvSpPr>
        <p:spPr bwMode="auto">
          <a:xfrm>
            <a:off x="7652861" y="6186249"/>
            <a:ext cx="6219230" cy="693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"/>
              <a:buNone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Готовые блюда подаются быстро, чтобы сохранить тепло и свежесть.</a:t>
            </a:r>
            <a:endParaRPr sz="2400" b="0" i="0" u="none" strike="noStrike" cap="none">
              <a:latin typeface="Times New Roman"/>
              <a:cs typeface="Times New Roman"/>
            </a:endParaRPr>
          </a:p>
        </p:txBody>
      </p:sp>
      <p:pic>
        <p:nvPicPr>
          <p:cNvPr id="142" name="Google Shape;142;p19" title="mtb3D7lyQ0GbON67sRWv9LO-ZxpoUucz50z6GQOS9BjLpzF9hiHF0exlaR7xLLdU1y3NK144VaXbK5n5qA-pAHDz.jpg"/>
          <p:cNvPicPr/>
          <p:nvPr/>
        </p:nvPicPr>
        <p:blipFill>
          <a:blip r:embed="rId5">
            <a:alphaModFix/>
          </a:blip>
          <a:stretch/>
        </p:blipFill>
        <p:spPr bwMode="auto">
          <a:xfrm>
            <a:off x="572999" y="1889483"/>
            <a:ext cx="5451230" cy="57158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" name="Google Shape;148;p20"/>
          <p:cNvSpPr/>
          <p:nvPr/>
        </p:nvSpPr>
        <p:spPr bwMode="auto">
          <a:xfrm>
            <a:off x="7068740" y="1794556"/>
            <a:ext cx="6803231" cy="712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5842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4450"/>
              <a:buFont typeface="Alexandria"/>
              <a:buNone/>
              <a:defRPr/>
            </a:pPr>
            <a:r>
              <a:rPr lang="en-US" sz="4800" b="0" i="0" u="none" strike="noStrike" cap="none">
                <a:solidFill>
                  <a:srgbClr val="1F1E1E"/>
                </a:solidFill>
                <a:latin typeface="Times New Roman"/>
                <a:ea typeface="Alexandria"/>
                <a:cs typeface="Times New Roman"/>
              </a:rPr>
              <a:t>Безопасность и Гигиена</a:t>
            </a:r>
            <a:endParaRPr sz="4800" b="0" i="0" u="none" strike="noStrike" cap="none">
              <a:latin typeface="Times New Roman"/>
              <a:cs typeface="Times New Roman"/>
            </a:endParaRPr>
          </a:p>
        </p:txBody>
      </p:sp>
      <p:pic>
        <p:nvPicPr>
          <p:cNvPr id="149" name="Google Shape;149;p20" descr="preencoded.png"/>
          <p:cNvPicPr/>
          <p:nvPr/>
        </p:nvPicPr>
        <p:blipFill>
          <a:blip r:embed="rId2">
            <a:alphaModFix/>
          </a:blip>
          <a:srcRect/>
          <a:stretch/>
        </p:blipFill>
        <p:spPr bwMode="auto">
          <a:xfrm>
            <a:off x="6527125" y="2593730"/>
            <a:ext cx="541614" cy="604223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0"/>
          <p:cNvSpPr/>
          <p:nvPr/>
        </p:nvSpPr>
        <p:spPr bwMode="auto">
          <a:xfrm>
            <a:off x="6127233" y="3197953"/>
            <a:ext cx="2325766" cy="1245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"/>
              <a:buNone/>
              <a:defRPr/>
            </a:pPr>
            <a:r>
              <a:rPr lang="en-US" sz="3600" b="0" i="0" u="none" strike="noStrike" cap="none">
                <a:solidFill>
                  <a:srgbClr val="3B3535"/>
                </a:solidFill>
                <a:latin typeface="Times New Roman"/>
                <a:ea typeface="Alexandria"/>
                <a:cs typeface="Times New Roman"/>
              </a:rPr>
              <a:t>Личная гигиена</a:t>
            </a:r>
            <a:endParaRPr sz="2200" b="0" i="0" u="none" strike="noStrike" cap="none"/>
          </a:p>
        </p:txBody>
      </p:sp>
      <p:sp>
        <p:nvSpPr>
          <p:cNvPr id="151" name="Google Shape;151;p20"/>
          <p:cNvSpPr/>
          <p:nvPr/>
        </p:nvSpPr>
        <p:spPr bwMode="auto">
          <a:xfrm>
            <a:off x="6127233" y="4684788"/>
            <a:ext cx="2325766" cy="2510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"/>
              <a:buNone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Регулярное мытье рук </a:t>
            </a:r>
          </a:p>
          <a:p>
            <a:pPr marL="0" marR="0" lvl="0" indent="0" algn="just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"/>
              <a:buNone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 </a:t>
            </a:r>
            <a:r>
              <a:rPr lang="ru-RU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С</a:t>
            </a: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облюдение правил</a:t>
            </a:r>
            <a:r>
              <a:rPr lang="en-US" sz="1700" b="0" i="0" u="none" strike="noStrike" cap="none">
                <a:solidFill>
                  <a:srgbClr val="3B3535"/>
                </a:solidFill>
                <a:latin typeface="Sora"/>
                <a:ea typeface="Sora"/>
                <a:cs typeface="Sora"/>
              </a:rPr>
              <a:t>.</a:t>
            </a:r>
            <a:endParaRPr sz="1700" b="0" i="0" u="none" strike="noStrike" cap="none"/>
          </a:p>
        </p:txBody>
      </p:sp>
      <p:pic>
        <p:nvPicPr>
          <p:cNvPr id="152" name="Google Shape;152;p20" descr="preencoded.png"/>
          <p:cNvPicPr/>
          <p:nvPr/>
        </p:nvPicPr>
        <p:blipFill>
          <a:blip r:embed="rId3">
            <a:alphaModFix/>
          </a:blip>
          <a:srcRect/>
          <a:stretch/>
        </p:blipFill>
        <p:spPr bwMode="auto">
          <a:xfrm>
            <a:off x="9166205" y="2593730"/>
            <a:ext cx="541615" cy="541615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0"/>
          <p:cNvSpPr/>
          <p:nvPr/>
        </p:nvSpPr>
        <p:spPr bwMode="auto">
          <a:xfrm>
            <a:off x="8616974" y="3197953"/>
            <a:ext cx="2325886" cy="712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"/>
              <a:buNone/>
              <a:defRPr/>
            </a:pPr>
            <a:r>
              <a:rPr lang="en-US" sz="3600" b="0" i="0" u="none" strike="noStrike" cap="none">
                <a:solidFill>
                  <a:srgbClr val="3B3535"/>
                </a:solidFill>
                <a:latin typeface="Times New Roman"/>
                <a:ea typeface="Alexandria"/>
                <a:cs typeface="Times New Roman"/>
              </a:rPr>
              <a:t>Санитарная обработка</a:t>
            </a:r>
            <a:endParaRPr sz="36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154" name="Google Shape;154;p20"/>
          <p:cNvSpPr/>
          <p:nvPr/>
        </p:nvSpPr>
        <p:spPr bwMode="auto">
          <a:xfrm>
            <a:off x="8207653" y="4740472"/>
            <a:ext cx="2901461" cy="2454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"/>
              <a:buNone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Ежедневная уборка </a:t>
            </a:r>
            <a:r>
              <a:rPr lang="ru-RU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Д</a:t>
            </a: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езинфекция помещений и оборудования.</a:t>
            </a:r>
            <a:endParaRPr sz="2400" b="0" i="0" u="none" strike="noStrike" cap="none">
              <a:latin typeface="Times New Roman"/>
              <a:cs typeface="Times New Roman"/>
            </a:endParaRPr>
          </a:p>
        </p:txBody>
      </p:sp>
      <p:pic>
        <p:nvPicPr>
          <p:cNvPr id="155" name="Google Shape;155;p20" descr="preencoded.png"/>
          <p:cNvPicPr/>
          <p:nvPr/>
        </p:nvPicPr>
        <p:blipFill>
          <a:blip r:embed="rId4">
            <a:alphaModFix/>
          </a:blip>
          <a:srcRect/>
          <a:stretch/>
        </p:blipFill>
        <p:spPr bwMode="auto">
          <a:xfrm>
            <a:off x="11897897" y="2625034"/>
            <a:ext cx="541615" cy="54161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0"/>
          <p:cNvSpPr/>
          <p:nvPr/>
        </p:nvSpPr>
        <p:spPr bwMode="auto">
          <a:xfrm>
            <a:off x="11431499" y="3274147"/>
            <a:ext cx="2499087" cy="712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"/>
              <a:buNone/>
              <a:defRPr/>
            </a:pPr>
            <a:r>
              <a:rPr lang="en-US" sz="3600" b="0" i="0" u="none" strike="noStrike" cap="none">
                <a:solidFill>
                  <a:srgbClr val="3B3535"/>
                </a:solidFill>
                <a:latin typeface="Times New Roman"/>
                <a:ea typeface="Alexandria"/>
                <a:cs typeface="Times New Roman"/>
              </a:rPr>
              <a:t>Контроль вредителей</a:t>
            </a:r>
            <a:endParaRPr sz="36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157" name="Google Shape;157;p20"/>
          <p:cNvSpPr/>
          <p:nvPr/>
        </p:nvSpPr>
        <p:spPr bwMode="auto">
          <a:xfrm>
            <a:off x="11284961" y="4899783"/>
            <a:ext cx="2587009" cy="1040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"/>
              <a:buNone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Профилактика и борьба с грызунами и насекомыми.</a:t>
            </a:r>
            <a:endParaRPr sz="2400" b="0" i="0" u="none" strike="noStrike" cap="none">
              <a:latin typeface="Times New Roman"/>
              <a:cs typeface="Times New Roman"/>
            </a:endParaRPr>
          </a:p>
        </p:txBody>
      </p:sp>
      <p:pic>
        <p:nvPicPr>
          <p:cNvPr id="158" name="Google Shape;158;p20" title="72944bf4fc9af8dde106eb40a60a9df7.jpg"/>
          <p:cNvPicPr/>
          <p:nvPr/>
        </p:nvPicPr>
        <p:blipFill>
          <a:blip r:embed="rId5">
            <a:alphaModFix/>
          </a:blip>
          <a:stretch/>
        </p:blipFill>
        <p:spPr bwMode="auto">
          <a:xfrm>
            <a:off x="529038" y="1896661"/>
            <a:ext cx="5363307" cy="56876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4" name="Google Shape;164;p21"/>
          <p:cNvSpPr/>
          <p:nvPr/>
        </p:nvSpPr>
        <p:spPr bwMode="auto">
          <a:xfrm>
            <a:off x="2348654" y="450276"/>
            <a:ext cx="7627382" cy="1425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>
              <a:lnSpc>
                <a:spcPct val="125842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4450"/>
              <a:buFont typeface="Alexandria"/>
              <a:buNone/>
              <a:defRPr/>
            </a:pPr>
            <a:r>
              <a:rPr lang="en-US" sz="4800" b="0" i="0" u="none" strike="noStrike" cap="none">
                <a:solidFill>
                  <a:srgbClr val="1F1E1E"/>
                </a:solidFill>
                <a:latin typeface="Times New Roman"/>
                <a:ea typeface="Alexandria"/>
                <a:cs typeface="Times New Roman"/>
              </a:rPr>
              <a:t>Контроль </a:t>
            </a:r>
            <a:r>
              <a:rPr lang="ru-RU" sz="4800" b="0" i="0" u="none" strike="noStrike" cap="none">
                <a:solidFill>
                  <a:srgbClr val="1F1E1E"/>
                </a:solidFill>
                <a:latin typeface="Times New Roman"/>
                <a:ea typeface="Alexandria"/>
                <a:cs typeface="Times New Roman"/>
              </a:rPr>
              <a:t>к</a:t>
            </a:r>
            <a:r>
              <a:rPr lang="en-US" sz="4800" b="0" i="0" u="none" strike="noStrike" cap="none">
                <a:solidFill>
                  <a:srgbClr val="1F1E1E"/>
                </a:solidFill>
                <a:latin typeface="Times New Roman"/>
                <a:ea typeface="Alexandria"/>
                <a:cs typeface="Times New Roman"/>
              </a:rPr>
              <a:t>ачества </a:t>
            </a:r>
            <a:r>
              <a:rPr lang="ru-RU" sz="4800" b="0" i="0" u="none" strike="noStrike" cap="none">
                <a:solidFill>
                  <a:srgbClr val="1F1E1E"/>
                </a:solidFill>
                <a:latin typeface="Times New Roman"/>
                <a:ea typeface="Alexandria"/>
                <a:cs typeface="Times New Roman"/>
              </a:rPr>
              <a:t>п</a:t>
            </a:r>
            <a:r>
              <a:rPr lang="en-US" sz="4800" b="0" i="0" u="none" strike="noStrike" cap="none">
                <a:solidFill>
                  <a:srgbClr val="1F1E1E"/>
                </a:solidFill>
                <a:latin typeface="Times New Roman"/>
                <a:ea typeface="Alexandria"/>
                <a:cs typeface="Times New Roman"/>
              </a:rPr>
              <a:t>итания</a:t>
            </a:r>
            <a:endParaRPr sz="4450" b="0" i="0" u="none" strike="noStrike" cap="none"/>
          </a:p>
        </p:txBody>
      </p:sp>
      <p:sp>
        <p:nvSpPr>
          <p:cNvPr id="165" name="Google Shape;165;p21"/>
          <p:cNvSpPr/>
          <p:nvPr/>
        </p:nvSpPr>
        <p:spPr bwMode="auto">
          <a:xfrm>
            <a:off x="723607" y="2614077"/>
            <a:ext cx="162401" cy="832842"/>
          </a:xfrm>
          <a:prstGeom prst="roundRect">
            <a:avLst>
              <a:gd name="adj" fmla="val 56033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66" name="Google Shape;166;p21"/>
          <p:cNvSpPr/>
          <p:nvPr/>
        </p:nvSpPr>
        <p:spPr bwMode="auto">
          <a:xfrm>
            <a:off x="2135099" y="2185153"/>
            <a:ext cx="3887921" cy="3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"/>
              <a:buNone/>
              <a:defRPr/>
            </a:pPr>
            <a:r>
              <a:rPr lang="en-US" sz="3600" b="0" i="0" u="none" strike="noStrike" cap="none">
                <a:solidFill>
                  <a:srgbClr val="3B3535"/>
                </a:solidFill>
                <a:latin typeface="Times New Roman"/>
                <a:ea typeface="Alexandria"/>
                <a:cs typeface="Times New Roman"/>
              </a:rPr>
              <a:t>Входной контроль</a:t>
            </a:r>
            <a:endParaRPr sz="36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167" name="Google Shape;167;p21"/>
          <p:cNvSpPr/>
          <p:nvPr/>
        </p:nvSpPr>
        <p:spPr bwMode="auto">
          <a:xfrm>
            <a:off x="1083231" y="2857142"/>
            <a:ext cx="7140059" cy="34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"/>
              <a:buNone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Проверка качества всех продуктов на входе.</a:t>
            </a:r>
            <a:endParaRPr sz="24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168" name="Google Shape;168;p21"/>
          <p:cNvSpPr/>
          <p:nvPr/>
        </p:nvSpPr>
        <p:spPr bwMode="auto">
          <a:xfrm>
            <a:off x="723607" y="3940491"/>
            <a:ext cx="162401" cy="832842"/>
          </a:xfrm>
          <a:prstGeom prst="roundRect">
            <a:avLst>
              <a:gd name="adj" fmla="val 56033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69" name="Google Shape;169;p21"/>
          <p:cNvSpPr/>
          <p:nvPr/>
        </p:nvSpPr>
        <p:spPr bwMode="auto">
          <a:xfrm>
            <a:off x="1670593" y="3823261"/>
            <a:ext cx="5716444" cy="3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"/>
              <a:buNone/>
              <a:defRPr/>
            </a:pPr>
            <a:r>
              <a:rPr lang="en-US" sz="3600" b="0" i="0" u="none" strike="noStrike" cap="none">
                <a:solidFill>
                  <a:srgbClr val="3B3535"/>
                </a:solidFill>
                <a:latin typeface="Times New Roman"/>
                <a:ea typeface="Alexandria"/>
                <a:cs typeface="Times New Roman"/>
              </a:rPr>
              <a:t>Технологический контроль</a:t>
            </a:r>
            <a:endParaRPr sz="2200" b="0" i="0" u="none" strike="noStrike" cap="none"/>
          </a:p>
        </p:txBody>
      </p:sp>
      <p:sp>
        <p:nvSpPr>
          <p:cNvPr id="170" name="Google Shape;170;p21"/>
          <p:cNvSpPr/>
          <p:nvPr/>
        </p:nvSpPr>
        <p:spPr bwMode="auto">
          <a:xfrm>
            <a:off x="1144499" y="4426624"/>
            <a:ext cx="7241190" cy="346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"/>
              <a:buNone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Соблюдение рецептур и правильного приготовления.</a:t>
            </a:r>
            <a:endParaRPr sz="24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171" name="Google Shape;171;p21"/>
          <p:cNvSpPr/>
          <p:nvPr/>
        </p:nvSpPr>
        <p:spPr bwMode="auto">
          <a:xfrm>
            <a:off x="723607" y="5059620"/>
            <a:ext cx="162401" cy="832842"/>
          </a:xfrm>
          <a:prstGeom prst="roundRect">
            <a:avLst>
              <a:gd name="adj" fmla="val 56033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72" name="Google Shape;172;p21"/>
          <p:cNvSpPr/>
          <p:nvPr/>
        </p:nvSpPr>
        <p:spPr bwMode="auto">
          <a:xfrm>
            <a:off x="1806462" y="5119806"/>
            <a:ext cx="4289828" cy="3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"/>
              <a:buNone/>
              <a:defRPr/>
            </a:pPr>
            <a:r>
              <a:rPr lang="en-US" sz="3600" b="0" i="0" u="none" strike="noStrike" cap="none">
                <a:solidFill>
                  <a:srgbClr val="3B3535"/>
                </a:solidFill>
                <a:latin typeface="Times New Roman"/>
                <a:ea typeface="Alexandria"/>
                <a:cs typeface="Times New Roman"/>
              </a:rPr>
              <a:t>Лабораторные тесты</a:t>
            </a:r>
            <a:endParaRPr sz="2200" b="0" i="0" u="none" strike="noStrike" cap="none"/>
          </a:p>
        </p:txBody>
      </p:sp>
      <p:sp>
        <p:nvSpPr>
          <p:cNvPr id="173" name="Google Shape;173;p21"/>
          <p:cNvSpPr/>
          <p:nvPr/>
        </p:nvSpPr>
        <p:spPr bwMode="auto">
          <a:xfrm>
            <a:off x="1283767" y="5692615"/>
            <a:ext cx="6490097" cy="34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"/>
              <a:buNone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Отбор проб для анализов безопасности.</a:t>
            </a:r>
            <a:endParaRPr sz="24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174" name="Google Shape;174;p21"/>
          <p:cNvSpPr/>
          <p:nvPr/>
        </p:nvSpPr>
        <p:spPr bwMode="auto">
          <a:xfrm>
            <a:off x="758308" y="6395560"/>
            <a:ext cx="162401" cy="832842"/>
          </a:xfrm>
          <a:prstGeom prst="roundRect">
            <a:avLst>
              <a:gd name="adj" fmla="val 56033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75" name="Google Shape;175;p21"/>
          <p:cNvSpPr/>
          <p:nvPr/>
        </p:nvSpPr>
        <p:spPr bwMode="auto">
          <a:xfrm>
            <a:off x="1549123" y="6322291"/>
            <a:ext cx="5430291" cy="3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"/>
              <a:buNone/>
              <a:defRPr/>
            </a:pPr>
            <a:r>
              <a:rPr lang="en-US" sz="3600" b="0" i="0" u="none" strike="noStrike" cap="none">
                <a:solidFill>
                  <a:srgbClr val="3B3535"/>
                </a:solidFill>
                <a:latin typeface="Times New Roman"/>
                <a:ea typeface="Alexandria"/>
                <a:cs typeface="Times New Roman"/>
              </a:rPr>
              <a:t>Органолептическая оценка</a:t>
            </a:r>
            <a:endParaRPr sz="2200" b="0" i="0" u="none" strike="noStrike" cap="none"/>
          </a:p>
        </p:txBody>
      </p:sp>
      <p:sp>
        <p:nvSpPr>
          <p:cNvPr id="176" name="Google Shape;176;p21"/>
          <p:cNvSpPr/>
          <p:nvPr/>
        </p:nvSpPr>
        <p:spPr bwMode="auto">
          <a:xfrm>
            <a:off x="1200952" y="6952470"/>
            <a:ext cx="6904614" cy="755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"/>
              <a:buNone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Вкус, запах и внешний вид еды оцениваются </a:t>
            </a:r>
            <a:r>
              <a:rPr lang="ru-RU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р</a:t>
            </a: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егулярно.</a:t>
            </a:r>
            <a:endParaRPr sz="2400" b="0" i="0" u="none" strike="noStrike" cap="none">
              <a:latin typeface="Times New Roman"/>
              <a:cs typeface="Times New Roman"/>
            </a:endParaRPr>
          </a:p>
        </p:txBody>
      </p:sp>
      <p:pic>
        <p:nvPicPr>
          <p:cNvPr id="177" name="Google Shape;177;p21" title="7viXfhjgpGE.jp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8538090" y="1875692"/>
            <a:ext cx="5325947" cy="58322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3" name="Google Shape;183;p22"/>
          <p:cNvSpPr/>
          <p:nvPr/>
        </p:nvSpPr>
        <p:spPr bwMode="auto">
          <a:xfrm>
            <a:off x="2560731" y="597510"/>
            <a:ext cx="9390817" cy="712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5842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4450"/>
              <a:buFont typeface="Alexandria"/>
              <a:buNone/>
              <a:defRPr/>
            </a:pPr>
            <a:r>
              <a:rPr lang="en-US" sz="4800" b="0" i="0" u="none" strike="noStrike" cap="none">
                <a:solidFill>
                  <a:srgbClr val="1F1E1E"/>
                </a:solidFill>
                <a:latin typeface="Times New Roman"/>
                <a:ea typeface="Alexandria"/>
                <a:cs typeface="Times New Roman"/>
              </a:rPr>
              <a:t>Инновации в </a:t>
            </a:r>
            <a:r>
              <a:rPr lang="ru-RU" sz="4800" b="0" i="0" u="none" strike="noStrike" cap="none">
                <a:solidFill>
                  <a:srgbClr val="1F1E1E"/>
                </a:solidFill>
                <a:latin typeface="Times New Roman"/>
                <a:ea typeface="Alexandria"/>
                <a:cs typeface="Times New Roman"/>
              </a:rPr>
              <a:t>ш</a:t>
            </a:r>
            <a:r>
              <a:rPr lang="en-US" sz="4800" b="0" i="0" u="none" strike="noStrike" cap="none">
                <a:solidFill>
                  <a:srgbClr val="1F1E1E"/>
                </a:solidFill>
                <a:latin typeface="Times New Roman"/>
                <a:ea typeface="Alexandria"/>
                <a:cs typeface="Times New Roman"/>
              </a:rPr>
              <a:t>кольном </a:t>
            </a:r>
            <a:r>
              <a:rPr lang="ru-RU" sz="4800" b="0" i="0" u="none" strike="noStrike" cap="none">
                <a:solidFill>
                  <a:srgbClr val="1F1E1E"/>
                </a:solidFill>
                <a:latin typeface="Times New Roman"/>
                <a:ea typeface="Alexandria"/>
                <a:cs typeface="Times New Roman"/>
              </a:rPr>
              <a:t>п</a:t>
            </a:r>
            <a:r>
              <a:rPr lang="en-US" sz="4800" b="0" i="0" u="none" strike="noStrike" cap="none">
                <a:solidFill>
                  <a:srgbClr val="1F1E1E"/>
                </a:solidFill>
                <a:latin typeface="Times New Roman"/>
                <a:ea typeface="Alexandria"/>
                <a:cs typeface="Times New Roman"/>
              </a:rPr>
              <a:t>итании</a:t>
            </a:r>
            <a:endParaRPr sz="48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184" name="Google Shape;184;p22"/>
          <p:cNvSpPr/>
          <p:nvPr/>
        </p:nvSpPr>
        <p:spPr bwMode="auto">
          <a:xfrm>
            <a:off x="641077" y="2296650"/>
            <a:ext cx="3522114" cy="3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"/>
              <a:buNone/>
              <a:defRPr/>
            </a:pPr>
            <a:r>
              <a:rPr lang="en-US" sz="3600" b="0" i="0" u="none" strike="noStrike" cap="none">
                <a:solidFill>
                  <a:srgbClr val="3B3535"/>
                </a:solidFill>
                <a:latin typeface="Times New Roman"/>
                <a:ea typeface="Alexandria"/>
                <a:cs typeface="Times New Roman"/>
              </a:rPr>
              <a:t>Автоматизация</a:t>
            </a:r>
            <a:endParaRPr sz="2200" b="0" i="0" u="none" strike="noStrike" cap="none"/>
          </a:p>
        </p:txBody>
      </p:sp>
      <p:sp>
        <p:nvSpPr>
          <p:cNvPr id="185" name="Google Shape;185;p22"/>
          <p:cNvSpPr/>
          <p:nvPr/>
        </p:nvSpPr>
        <p:spPr bwMode="auto">
          <a:xfrm>
            <a:off x="758308" y="3266360"/>
            <a:ext cx="4261960" cy="1701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"/>
              <a:buNone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Использование пароконвектоматов и систем управления.</a:t>
            </a:r>
            <a:endParaRPr sz="1700" b="0" i="0" u="none" strike="noStrike" cap="none"/>
          </a:p>
        </p:txBody>
      </p:sp>
      <p:pic>
        <p:nvPicPr>
          <p:cNvPr id="186" name="Google Shape;186;p22" descr="preencoded.png"/>
          <p:cNvPicPr/>
          <p:nvPr/>
        </p:nvPicPr>
        <p:blipFill>
          <a:blip r:embed="rId2">
            <a:alphaModFix/>
          </a:blip>
          <a:srcRect/>
          <a:stretch/>
        </p:blipFill>
        <p:spPr bwMode="auto">
          <a:xfrm>
            <a:off x="5020270" y="2392918"/>
            <a:ext cx="4589740" cy="458974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2"/>
          <p:cNvSpPr/>
          <p:nvPr/>
        </p:nvSpPr>
        <p:spPr bwMode="auto">
          <a:xfrm>
            <a:off x="6229290" y="3170813"/>
            <a:ext cx="324088" cy="405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550"/>
              <a:buFont typeface="Alexandria"/>
              <a:buNone/>
              <a:defRPr/>
            </a:pPr>
            <a:r>
              <a:rPr lang="en-US" sz="2550" b="0" i="0" u="none" strike="noStrike" cap="none">
                <a:solidFill>
                  <a:srgbClr val="3B3535"/>
                </a:solidFill>
                <a:latin typeface="Alexandria"/>
                <a:ea typeface="Alexandria"/>
                <a:cs typeface="Alexandria"/>
              </a:rPr>
              <a:t>1</a:t>
            </a:r>
            <a:endParaRPr sz="2550" b="0" i="0" u="none" strike="noStrike" cap="none"/>
          </a:p>
        </p:txBody>
      </p:sp>
      <p:sp>
        <p:nvSpPr>
          <p:cNvPr id="188" name="Google Shape;188;p22"/>
          <p:cNvSpPr/>
          <p:nvPr/>
        </p:nvSpPr>
        <p:spPr bwMode="auto">
          <a:xfrm>
            <a:off x="9876316" y="2392917"/>
            <a:ext cx="3694644" cy="3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"/>
              <a:buNone/>
              <a:defRPr/>
            </a:pPr>
            <a:r>
              <a:rPr lang="en-US" sz="3600" b="0" i="0" u="none" strike="noStrike" cap="none">
                <a:solidFill>
                  <a:srgbClr val="3B3535"/>
                </a:solidFill>
                <a:latin typeface="Times New Roman"/>
                <a:ea typeface="Alexandria"/>
                <a:cs typeface="Times New Roman"/>
              </a:rPr>
              <a:t>Новые рецепты</a:t>
            </a:r>
            <a:endParaRPr sz="36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189" name="Google Shape;189;p22"/>
          <p:cNvSpPr/>
          <p:nvPr/>
        </p:nvSpPr>
        <p:spPr bwMode="auto">
          <a:xfrm>
            <a:off x="9702345" y="3266360"/>
            <a:ext cx="4169744" cy="693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"/>
              <a:buNone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Разработка блюд с учетом вкусов и диет.</a:t>
            </a:r>
            <a:endParaRPr sz="2400" b="0" i="0" u="none" strike="noStrike" cap="none">
              <a:latin typeface="Times New Roman"/>
              <a:cs typeface="Times New Roman"/>
            </a:endParaRPr>
          </a:p>
        </p:txBody>
      </p:sp>
      <p:pic>
        <p:nvPicPr>
          <p:cNvPr id="190" name="Google Shape;190;p22" descr="preencoded.png"/>
          <p:cNvPicPr/>
          <p:nvPr/>
        </p:nvPicPr>
        <p:blipFill>
          <a:blip r:embed="rId3">
            <a:alphaModFix/>
          </a:blip>
          <a:srcRect/>
          <a:stretch/>
        </p:blipFill>
        <p:spPr bwMode="auto">
          <a:xfrm>
            <a:off x="5020270" y="2392918"/>
            <a:ext cx="4589740" cy="458974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2"/>
          <p:cNvSpPr/>
          <p:nvPr/>
        </p:nvSpPr>
        <p:spPr bwMode="auto">
          <a:xfrm>
            <a:off x="8467308" y="3561457"/>
            <a:ext cx="324088" cy="405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550"/>
              <a:buFont typeface="Alexandria"/>
              <a:buNone/>
              <a:defRPr/>
            </a:pPr>
            <a:r>
              <a:rPr lang="en-US" sz="2550" b="0" i="0" u="none" strike="noStrike" cap="none">
                <a:solidFill>
                  <a:srgbClr val="3B3535"/>
                </a:solidFill>
                <a:latin typeface="Alexandria"/>
                <a:ea typeface="Alexandria"/>
                <a:cs typeface="Alexandria"/>
              </a:rPr>
              <a:t>2</a:t>
            </a:r>
            <a:endParaRPr sz="2550" b="0" i="0" u="none" strike="noStrike" cap="none"/>
          </a:p>
        </p:txBody>
      </p:sp>
      <p:sp>
        <p:nvSpPr>
          <p:cNvPr id="192" name="Google Shape;192;p22"/>
          <p:cNvSpPr/>
          <p:nvPr/>
        </p:nvSpPr>
        <p:spPr bwMode="auto">
          <a:xfrm>
            <a:off x="9702345" y="4881324"/>
            <a:ext cx="4169744" cy="3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"/>
              <a:buNone/>
              <a:defRPr/>
            </a:pPr>
            <a:r>
              <a:rPr lang="en-US" sz="3600" b="0" i="0" u="none" strike="noStrike" cap="none">
                <a:solidFill>
                  <a:srgbClr val="3B3535"/>
                </a:solidFill>
                <a:latin typeface="Times New Roman"/>
                <a:ea typeface="Alexandria"/>
                <a:cs typeface="Times New Roman"/>
              </a:rPr>
              <a:t>Диетические потребности</a:t>
            </a:r>
            <a:endParaRPr sz="36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193" name="Google Shape;193;p22"/>
          <p:cNvSpPr/>
          <p:nvPr/>
        </p:nvSpPr>
        <p:spPr bwMode="auto">
          <a:xfrm>
            <a:off x="9409268" y="6289237"/>
            <a:ext cx="4161692" cy="1081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"/>
              <a:buNone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Учет аллергий и предпочтений детей.</a:t>
            </a:r>
            <a:endParaRPr sz="1700" b="0" i="0" u="none" strike="noStrike" cap="none"/>
          </a:p>
        </p:txBody>
      </p:sp>
      <p:pic>
        <p:nvPicPr>
          <p:cNvPr id="194" name="Google Shape;194;p22" descr="preencoded.png"/>
          <p:cNvPicPr/>
          <p:nvPr/>
        </p:nvPicPr>
        <p:blipFill>
          <a:blip r:embed="rId4">
            <a:alphaModFix/>
          </a:blip>
          <a:srcRect/>
          <a:stretch/>
        </p:blipFill>
        <p:spPr bwMode="auto">
          <a:xfrm>
            <a:off x="5020270" y="2392918"/>
            <a:ext cx="4589740" cy="458974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2"/>
          <p:cNvSpPr/>
          <p:nvPr/>
        </p:nvSpPr>
        <p:spPr bwMode="auto">
          <a:xfrm>
            <a:off x="8076664" y="5799475"/>
            <a:ext cx="324088" cy="405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550"/>
              <a:buFont typeface="Alexandria"/>
              <a:buNone/>
              <a:defRPr/>
            </a:pPr>
            <a:r>
              <a:rPr lang="en-US" sz="2550" b="0" i="0" u="none" strike="noStrike" cap="none">
                <a:solidFill>
                  <a:srgbClr val="3B3535"/>
                </a:solidFill>
                <a:latin typeface="Alexandria"/>
                <a:ea typeface="Alexandria"/>
                <a:cs typeface="Alexandria"/>
              </a:rPr>
              <a:t>3</a:t>
            </a:r>
            <a:endParaRPr sz="2550" b="0" i="0" u="none" strike="noStrike" cap="none"/>
          </a:p>
        </p:txBody>
      </p:sp>
      <p:sp>
        <p:nvSpPr>
          <p:cNvPr id="196" name="Google Shape;196;p22"/>
          <p:cNvSpPr/>
          <p:nvPr/>
        </p:nvSpPr>
        <p:spPr bwMode="auto">
          <a:xfrm>
            <a:off x="758308" y="5059441"/>
            <a:ext cx="4261960" cy="712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"/>
              <a:buNone/>
              <a:defRPr/>
            </a:pPr>
            <a:r>
              <a:rPr lang="en-US" sz="3600" b="0" i="0" u="none" strike="noStrike" cap="none">
                <a:solidFill>
                  <a:srgbClr val="3B3535"/>
                </a:solidFill>
                <a:latin typeface="Times New Roman"/>
                <a:ea typeface="Alexandria"/>
                <a:cs typeface="Times New Roman"/>
              </a:rPr>
              <a:t>Образовательные программы</a:t>
            </a:r>
            <a:endParaRPr sz="2200" b="0" i="0" u="none" strike="noStrike" cap="none"/>
          </a:p>
        </p:txBody>
      </p:sp>
      <p:sp>
        <p:nvSpPr>
          <p:cNvPr id="197" name="Google Shape;197;p22"/>
          <p:cNvSpPr/>
          <p:nvPr/>
        </p:nvSpPr>
        <p:spPr bwMode="auto">
          <a:xfrm>
            <a:off x="699693" y="6417111"/>
            <a:ext cx="3937040" cy="693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"/>
              <a:buNone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Пропаганда здорового питания среди школьников.</a:t>
            </a:r>
            <a:endParaRPr sz="1700" b="0" i="0" u="none" strike="noStrike" cap="none"/>
          </a:p>
        </p:txBody>
      </p:sp>
      <p:pic>
        <p:nvPicPr>
          <p:cNvPr id="198" name="Google Shape;198;p22" descr="preencoded.png"/>
          <p:cNvPicPr/>
          <p:nvPr/>
        </p:nvPicPr>
        <p:blipFill>
          <a:blip r:embed="rId5">
            <a:alphaModFix/>
          </a:blip>
          <a:srcRect/>
          <a:stretch/>
        </p:blipFill>
        <p:spPr bwMode="auto">
          <a:xfrm>
            <a:off x="5020270" y="2392918"/>
            <a:ext cx="4589740" cy="458974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2"/>
          <p:cNvSpPr/>
          <p:nvPr/>
        </p:nvSpPr>
        <p:spPr bwMode="auto">
          <a:xfrm>
            <a:off x="5838646" y="5408831"/>
            <a:ext cx="324088" cy="405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550"/>
              <a:buFont typeface="Alexandria"/>
              <a:buNone/>
              <a:defRPr/>
            </a:pPr>
            <a:r>
              <a:rPr lang="en-US" sz="2550" b="0" i="0" u="none" strike="noStrike" cap="none">
                <a:solidFill>
                  <a:srgbClr val="3B3535"/>
                </a:solidFill>
                <a:latin typeface="Alexandria"/>
                <a:ea typeface="Alexandria"/>
                <a:cs typeface="Alexandria"/>
              </a:rPr>
              <a:t>4</a:t>
            </a:r>
            <a:endParaRPr sz="2550" b="0" i="0" u="none" strike="noStrike" cap="none"/>
          </a:p>
        </p:txBody>
      </p:sp>
    </p:spTree>
  </p:cSld>
  <p:clrMapOvr>
    <a:masterClrMapping/>
  </p:clrMapOvr>
  <p:transition spd="med" advClick="0" advTm="2000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5" name="Google Shape;205;p23" descr="preencoded.png"/>
          <p:cNvPicPr/>
          <p:nvPr/>
        </p:nvPicPr>
        <p:blipFill>
          <a:blip r:embed="rId2">
            <a:alphaModFix/>
          </a:blip>
          <a:srcRect/>
          <a:stretch/>
        </p:blipFill>
        <p:spPr bwMode="auto">
          <a:xfrm>
            <a:off x="0" y="14653"/>
            <a:ext cx="14630400" cy="3996726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3"/>
          <p:cNvSpPr/>
          <p:nvPr/>
        </p:nvSpPr>
        <p:spPr bwMode="auto">
          <a:xfrm>
            <a:off x="4713482" y="3962756"/>
            <a:ext cx="5701546" cy="712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>
              <a:lnSpc>
                <a:spcPct val="125842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4450"/>
              <a:buFont typeface="Alexandria"/>
              <a:buNone/>
              <a:defRPr/>
            </a:pPr>
            <a:r>
              <a:rPr lang="en-US" sz="4800" b="0" i="0" u="none" strike="noStrike" cap="none">
                <a:solidFill>
                  <a:srgbClr val="1F1E1E"/>
                </a:solidFill>
                <a:latin typeface="Times New Roman"/>
                <a:ea typeface="Alexandria"/>
                <a:cs typeface="Times New Roman"/>
              </a:rPr>
              <a:t>Выводы</a:t>
            </a:r>
            <a:endParaRPr sz="48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207" name="Google Shape;207;p23"/>
          <p:cNvSpPr/>
          <p:nvPr/>
        </p:nvSpPr>
        <p:spPr bwMode="auto">
          <a:xfrm>
            <a:off x="758308" y="4675464"/>
            <a:ext cx="4166883" cy="2827303"/>
          </a:xfrm>
          <a:prstGeom prst="roundRect">
            <a:avLst>
              <a:gd name="adj" fmla="val 4608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08" name="Google Shape;208;p23"/>
          <p:cNvSpPr/>
          <p:nvPr/>
        </p:nvSpPr>
        <p:spPr bwMode="auto">
          <a:xfrm>
            <a:off x="879926" y="5046464"/>
            <a:ext cx="3778447" cy="3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"/>
              <a:buNone/>
              <a:defRPr/>
            </a:pPr>
            <a:r>
              <a:rPr lang="en-US" sz="3600" b="0" i="0" u="none" strike="noStrike" cap="none">
                <a:solidFill>
                  <a:srgbClr val="3B3535"/>
                </a:solidFill>
                <a:latin typeface="Times New Roman"/>
                <a:ea typeface="Alexandria"/>
                <a:cs typeface="Times New Roman"/>
              </a:rPr>
              <a:t>Ключевые аспекты</a:t>
            </a:r>
            <a:endParaRPr sz="36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209" name="Google Shape;209;p23"/>
          <p:cNvSpPr/>
          <p:nvPr/>
        </p:nvSpPr>
        <p:spPr bwMode="auto">
          <a:xfrm>
            <a:off x="982504" y="5710714"/>
            <a:ext cx="3778448" cy="1040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"/>
              <a:buNone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Четкая организация, качественное оборудование и компетентный персонал.</a:t>
            </a:r>
            <a:endParaRPr sz="24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210" name="Google Shape;210;p23"/>
          <p:cNvSpPr/>
          <p:nvPr/>
        </p:nvSpPr>
        <p:spPr bwMode="auto">
          <a:xfrm>
            <a:off x="5201721" y="4675464"/>
            <a:ext cx="4226837" cy="2827303"/>
          </a:xfrm>
          <a:prstGeom prst="roundRect">
            <a:avLst>
              <a:gd name="adj" fmla="val 4608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11" name="Google Shape;211;p23"/>
          <p:cNvSpPr/>
          <p:nvPr/>
        </p:nvSpPr>
        <p:spPr bwMode="auto">
          <a:xfrm>
            <a:off x="5396792" y="5092697"/>
            <a:ext cx="3836814" cy="3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"/>
              <a:buNone/>
              <a:defRPr/>
            </a:pPr>
            <a:r>
              <a:rPr lang="en-US" sz="3600" b="0" i="0" u="none" strike="noStrike" cap="none">
                <a:solidFill>
                  <a:srgbClr val="3B3535"/>
                </a:solidFill>
                <a:latin typeface="Times New Roman"/>
                <a:ea typeface="Alexandria"/>
                <a:cs typeface="Times New Roman"/>
              </a:rPr>
              <a:t>Важность контроля</a:t>
            </a:r>
            <a:endParaRPr sz="36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212" name="Google Shape;212;p23"/>
          <p:cNvSpPr/>
          <p:nvPr/>
        </p:nvSpPr>
        <p:spPr bwMode="auto">
          <a:xfrm>
            <a:off x="5425916" y="5710714"/>
            <a:ext cx="3778448" cy="693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"/>
              <a:buNone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Соблюдение норм безопасности и качества — гарантия здоровья.</a:t>
            </a:r>
            <a:endParaRPr sz="24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213" name="Google Shape;213;p23"/>
          <p:cNvSpPr/>
          <p:nvPr/>
        </p:nvSpPr>
        <p:spPr bwMode="auto">
          <a:xfrm>
            <a:off x="9645133" y="4675464"/>
            <a:ext cx="4277519" cy="2827303"/>
          </a:xfrm>
          <a:prstGeom prst="roundRect">
            <a:avLst>
              <a:gd name="adj" fmla="val 4608"/>
            </a:avLst>
          </a:prstGeom>
          <a:solidFill>
            <a:srgbClr val="D5DCF6"/>
          </a:solidFill>
          <a:ln w="9525" cap="flat" cmpd="sng">
            <a:solidFill>
              <a:srgbClr val="BBC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14" name="Google Shape;214;p23"/>
          <p:cNvSpPr/>
          <p:nvPr/>
        </p:nvSpPr>
        <p:spPr bwMode="auto">
          <a:xfrm>
            <a:off x="9869328" y="5092697"/>
            <a:ext cx="3701632" cy="3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"/>
              <a:buNone/>
              <a:defRPr/>
            </a:pPr>
            <a:r>
              <a:rPr lang="en-US" sz="3600" b="0" i="0" u="none" strike="noStrike" cap="none">
                <a:solidFill>
                  <a:srgbClr val="3B3535"/>
                </a:solidFill>
                <a:latin typeface="Times New Roman"/>
                <a:ea typeface="Alexandria"/>
                <a:cs typeface="Times New Roman"/>
              </a:rPr>
              <a:t>Здоровье детей</a:t>
            </a:r>
            <a:endParaRPr sz="3600" b="0" i="0" u="none" strike="noStrike" cap="none">
              <a:latin typeface="Times New Roman"/>
              <a:cs typeface="Times New Roman"/>
            </a:endParaRPr>
          </a:p>
        </p:txBody>
      </p:sp>
      <p:sp>
        <p:nvSpPr>
          <p:cNvPr id="215" name="Google Shape;215;p23"/>
          <p:cNvSpPr/>
          <p:nvPr/>
        </p:nvSpPr>
        <p:spPr bwMode="auto">
          <a:xfrm>
            <a:off x="9869329" y="5710714"/>
            <a:ext cx="3778448" cy="693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00"/>
              <a:buFont typeface="Sora"/>
              <a:buNone/>
              <a:defRPr/>
            </a:pPr>
            <a:r>
              <a:rPr lang="en-US" sz="2400" b="0" i="0" u="none" strike="noStrike" cap="none">
                <a:solidFill>
                  <a:srgbClr val="3B3535"/>
                </a:solidFill>
                <a:latin typeface="Times New Roman"/>
                <a:ea typeface="Sora"/>
                <a:cs typeface="Times New Roman"/>
              </a:rPr>
              <a:t>Школьное питание влияет на развитие и учебную успеваемость.</a:t>
            </a:r>
            <a:endParaRPr sz="1700" b="0" i="0" u="none" strike="noStrike" cap="none"/>
          </a:p>
        </p:txBody>
      </p:sp>
    </p:spTree>
  </p:cSld>
  <p:clrMapOvr>
    <a:masterClrMapping/>
  </p:clrMapOvr>
  <p:transition spd="med" advClick="0" advTm="2000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7757299" name="Заголовок 1"/>
          <p:cNvSpPr>
            <a:spLocks noGrp="1"/>
          </p:cNvSpPr>
          <p:nvPr>
            <p:ph type="title"/>
          </p:nvPr>
        </p:nvSpPr>
        <p:spPr bwMode="auto">
          <a:xfrm>
            <a:off x="922019" y="3758566"/>
            <a:ext cx="13167359" cy="1371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Спасибо за внимание!</a:t>
            </a:r>
            <a:endParaRPr/>
          </a:p>
        </p:txBody>
      </p:sp>
    </p:spTree>
  </p:cSld>
  <p:clrMapOvr>
    <a:masterClrMapping/>
  </p:clrMapOvr>
  <p:transition spd="med" advClick="0" advTm="2000"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Classic">
  <a:themeElements>
    <a:clrScheme name="Classic">
      <a:dk1>
        <a:sysClr val="windowText" lastClr="000000"/>
      </a:dk1>
      <a:lt1>
        <a:srgbClr val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Классическая">
      <a:majorFont>
        <a:latin typeface="Arial"/>
        <a:ea typeface="Arial"/>
        <a:cs typeface="Arial"/>
      </a:majorFont>
      <a:minorFont>
        <a:latin typeface="Times New Roman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357</Words>
  <Application>Microsoft Office PowerPoint</Application>
  <DocSecurity>0</DocSecurity>
  <PresentationFormat>Произвольный</PresentationFormat>
  <Paragraphs>80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Wingdings</vt:lpstr>
      <vt:lpstr>Times New Roman</vt:lpstr>
      <vt:lpstr>Alexandria</vt:lpstr>
      <vt:lpstr>Courier New</vt:lpstr>
      <vt:lpstr>Sora</vt:lpstr>
      <vt:lpstr>Classic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keywords/>
  <dc:description/>
  <cp:lastModifiedBy>Пользователь</cp:lastModifiedBy>
  <cp:revision>4</cp:revision>
  <dcterms:modified xsi:type="dcterms:W3CDTF">2025-04-18T08:56:58Z</dcterms:modified>
  <cp:category/>
  <dc:identifier/>
  <cp:contentStatus/>
  <dc:language/>
  <cp:version/>
</cp:coreProperties>
</file>